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35" r:id="rId3"/>
    <p:sldId id="336" r:id="rId4"/>
    <p:sldId id="301" r:id="rId5"/>
    <p:sldId id="337" r:id="rId6"/>
    <p:sldId id="338" r:id="rId7"/>
    <p:sldId id="339" r:id="rId8"/>
    <p:sldId id="340" r:id="rId9"/>
    <p:sldId id="341" r:id="rId10"/>
    <p:sldId id="342" r:id="rId11"/>
    <p:sldId id="344" r:id="rId12"/>
    <p:sldId id="345" r:id="rId13"/>
    <p:sldId id="346" r:id="rId14"/>
    <p:sldId id="347" r:id="rId15"/>
    <p:sldId id="348" r:id="rId16"/>
    <p:sldId id="362" r:id="rId17"/>
    <p:sldId id="363" r:id="rId18"/>
    <p:sldId id="349" r:id="rId19"/>
    <p:sldId id="350" r:id="rId20"/>
    <p:sldId id="351" r:id="rId21"/>
    <p:sldId id="355" r:id="rId22"/>
    <p:sldId id="356" r:id="rId23"/>
    <p:sldId id="357" r:id="rId24"/>
    <p:sldId id="361" r:id="rId25"/>
    <p:sldId id="352" r:id="rId26"/>
    <p:sldId id="358" r:id="rId27"/>
    <p:sldId id="360" r:id="rId28"/>
    <p:sldId id="353" r:id="rId29"/>
    <p:sldId id="359" r:id="rId30"/>
    <p:sldId id="354" r:id="rId31"/>
    <p:sldId id="296" r:id="rId32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935">
          <p15:clr>
            <a:srgbClr val="A4A3A4"/>
          </p15:clr>
        </p15:guide>
        <p15:guide id="5" orient="horz" pos="3974">
          <p15:clr>
            <a:srgbClr val="A4A3A4"/>
          </p15:clr>
        </p15:guide>
        <p15:guide id="6" orient="horz" pos="1616">
          <p15:clr>
            <a:srgbClr val="A4A3A4"/>
          </p15:clr>
        </p15:guide>
        <p15:guide id="7" pos="2880">
          <p15:clr>
            <a:srgbClr val="A4A3A4"/>
          </p15:clr>
        </p15:guide>
        <p15:guide id="8" pos="385">
          <p15:clr>
            <a:srgbClr val="A4A3A4"/>
          </p15:clr>
        </p15:guide>
        <p15:guide id="9" pos="5375">
          <p15:clr>
            <a:srgbClr val="A4A3A4"/>
          </p15:clr>
        </p15:guide>
        <p15:guide id="10" pos="340">
          <p15:clr>
            <a:srgbClr val="A4A3A4"/>
          </p15:clr>
        </p15:guide>
        <p15:guide id="11" pos="5420">
          <p15:clr>
            <a:srgbClr val="A4A3A4"/>
          </p15:clr>
        </p15:guide>
        <p15:guide id="12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F7FF"/>
    <a:srgbClr val="FE5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1386" y="72"/>
      </p:cViewPr>
      <p:guideLst>
        <p:guide orient="horz" pos="2160"/>
        <p:guide orient="horz" pos="618"/>
        <p:guide orient="horz" pos="709"/>
        <p:guide orient="horz" pos="935"/>
        <p:guide orient="horz" pos="3974"/>
        <p:guide orient="horz" pos="1616"/>
        <p:guide pos="2880"/>
        <p:guide pos="385"/>
        <p:guide pos="5375"/>
        <p:guide pos="340"/>
        <p:guide pos="5420"/>
        <p:guide pos="4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notesViewPr>
    <p:cSldViewPr>
      <p:cViewPr varScale="1">
        <p:scale>
          <a:sx n="82" d="100"/>
          <a:sy n="82" d="100"/>
        </p:scale>
        <p:origin x="39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5CBF5-C458-4681-9764-1298EB5C39E3}" type="doc">
      <dgm:prSet loTypeId="urn:microsoft.com/office/officeart/2005/8/layout/hProcess9" loCatId="process" qsTypeId="urn:microsoft.com/office/officeart/2005/8/quickstyle/simple2" qsCatId="simple" csTypeId="urn:microsoft.com/office/officeart/2005/8/colors/accent1_2" csCatId="accent1" phldr="1"/>
      <dgm:spPr/>
    </dgm:pt>
    <dgm:pt modelId="{9F07CBEC-73AC-46F2-BB4B-035EFAF97BC1}">
      <dgm:prSet phldrT="[Text]"/>
      <dgm:spPr/>
      <dgm:t>
        <a:bodyPr/>
        <a:lstStyle/>
        <a:p>
          <a:r>
            <a:rPr lang="en-GB" dirty="0" smtClean="0"/>
            <a:t>Phase 1 Measurements</a:t>
          </a:r>
        </a:p>
        <a:p>
          <a:r>
            <a:rPr lang="en-GB" dirty="0" smtClean="0"/>
            <a:t>(Jul – Oct 2015)</a:t>
          </a:r>
          <a:endParaRPr lang="en-GB" dirty="0"/>
        </a:p>
      </dgm:t>
    </dgm:pt>
    <dgm:pt modelId="{82EC19CC-BDFF-47C0-AA56-96E2EF4AC6D6}" type="parTrans" cxnId="{F5A8DA07-8F65-4A4B-822C-40DB74689002}">
      <dgm:prSet/>
      <dgm:spPr/>
      <dgm:t>
        <a:bodyPr/>
        <a:lstStyle/>
        <a:p>
          <a:endParaRPr lang="en-GB"/>
        </a:p>
      </dgm:t>
    </dgm:pt>
    <dgm:pt modelId="{4BC39FBA-9BD2-4947-A397-4DDE7D64FE6F}" type="sibTrans" cxnId="{F5A8DA07-8F65-4A4B-822C-40DB74689002}">
      <dgm:prSet/>
      <dgm:spPr/>
      <dgm:t>
        <a:bodyPr/>
        <a:lstStyle/>
        <a:p>
          <a:endParaRPr lang="en-GB"/>
        </a:p>
      </dgm:t>
    </dgm:pt>
    <dgm:pt modelId="{160C7274-5F08-455B-9509-6AA6FECAFB29}">
      <dgm:prSet phldrT="[Text]"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 smtClean="0"/>
            <a:t>Phase 1</a:t>
          </a:r>
        </a:p>
        <a:p>
          <a:r>
            <a:rPr lang="en-GB" dirty="0" smtClean="0"/>
            <a:t>interim analysis report         (Dec 2015)</a:t>
          </a:r>
          <a:endParaRPr lang="en-GB" dirty="0"/>
        </a:p>
      </dgm:t>
    </dgm:pt>
    <dgm:pt modelId="{5CF0864D-942E-4F49-8559-815F383C5845}" type="parTrans" cxnId="{289C8ACF-2D16-4691-BD7E-3E214270E89F}">
      <dgm:prSet/>
      <dgm:spPr/>
      <dgm:t>
        <a:bodyPr/>
        <a:lstStyle/>
        <a:p>
          <a:endParaRPr lang="en-GB"/>
        </a:p>
      </dgm:t>
    </dgm:pt>
    <dgm:pt modelId="{77C516C8-E6A0-4AEF-9785-388FD0FBAFE0}" type="sibTrans" cxnId="{289C8ACF-2D16-4691-BD7E-3E214270E89F}">
      <dgm:prSet/>
      <dgm:spPr/>
      <dgm:t>
        <a:bodyPr/>
        <a:lstStyle/>
        <a:p>
          <a:endParaRPr lang="en-GB"/>
        </a:p>
      </dgm:t>
    </dgm:pt>
    <dgm:pt modelId="{34D4B199-EF7C-44CE-B0C0-0036300B30E0}">
      <dgm:prSet phldrT="[Text]"/>
      <dgm:spPr/>
      <dgm:t>
        <a:bodyPr/>
        <a:lstStyle/>
        <a:p>
          <a:r>
            <a:rPr lang="en-GB" dirty="0" smtClean="0"/>
            <a:t>Phase 2 Measurements</a:t>
          </a:r>
        </a:p>
        <a:p>
          <a:r>
            <a:rPr lang="en-GB" dirty="0" smtClean="0"/>
            <a:t>(Oct - Feb 2016)</a:t>
          </a:r>
          <a:endParaRPr lang="en-GB" dirty="0"/>
        </a:p>
      </dgm:t>
    </dgm:pt>
    <dgm:pt modelId="{20DD8A68-5835-4942-B018-727CD6F5FDCD}" type="parTrans" cxnId="{63CD3AA9-77B5-4F6F-856C-2354F23ED707}">
      <dgm:prSet/>
      <dgm:spPr/>
      <dgm:t>
        <a:bodyPr/>
        <a:lstStyle/>
        <a:p>
          <a:endParaRPr lang="en-GB"/>
        </a:p>
      </dgm:t>
    </dgm:pt>
    <dgm:pt modelId="{7EBCE2C2-5663-4B6F-8BB5-CCDBAFE4E98B}" type="sibTrans" cxnId="{63CD3AA9-77B5-4F6F-856C-2354F23ED707}">
      <dgm:prSet/>
      <dgm:spPr/>
      <dgm:t>
        <a:bodyPr/>
        <a:lstStyle/>
        <a:p>
          <a:endParaRPr lang="en-GB"/>
        </a:p>
      </dgm:t>
    </dgm:pt>
    <dgm:pt modelId="{038D4799-833C-44E5-969D-CC6B09F8C648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 smtClean="0"/>
            <a:t>Comparative analysis report</a:t>
          </a:r>
        </a:p>
        <a:p>
          <a:r>
            <a:rPr lang="en-GB" dirty="0" smtClean="0"/>
            <a:t>(Q2 2016)</a:t>
          </a:r>
          <a:endParaRPr lang="en-GB" dirty="0"/>
        </a:p>
      </dgm:t>
    </dgm:pt>
    <dgm:pt modelId="{D194F14E-2F04-4707-B28F-B98EB8201686}" type="parTrans" cxnId="{D9F1CD0A-5A4C-4DD5-AC8A-613F3063BDF6}">
      <dgm:prSet/>
      <dgm:spPr/>
      <dgm:t>
        <a:bodyPr/>
        <a:lstStyle/>
        <a:p>
          <a:endParaRPr lang="en-GB"/>
        </a:p>
      </dgm:t>
    </dgm:pt>
    <dgm:pt modelId="{3938C983-FBBD-4FAD-A441-C7B1E21AA68A}" type="sibTrans" cxnId="{D9F1CD0A-5A4C-4DD5-AC8A-613F3063BDF6}">
      <dgm:prSet/>
      <dgm:spPr/>
      <dgm:t>
        <a:bodyPr/>
        <a:lstStyle/>
        <a:p>
          <a:endParaRPr lang="en-GB"/>
        </a:p>
      </dgm:t>
    </dgm:pt>
    <dgm:pt modelId="{7200DF04-5743-464F-AA20-0055D529151A}" type="pres">
      <dgm:prSet presAssocID="{7A35CBF5-C458-4681-9764-1298EB5C39E3}" presName="CompostProcess" presStyleCnt="0">
        <dgm:presLayoutVars>
          <dgm:dir/>
          <dgm:resizeHandles val="exact"/>
        </dgm:presLayoutVars>
      </dgm:prSet>
      <dgm:spPr/>
    </dgm:pt>
    <dgm:pt modelId="{51B650A1-D545-4712-AF63-11A209486CF7}" type="pres">
      <dgm:prSet presAssocID="{7A35CBF5-C458-4681-9764-1298EB5C39E3}" presName="arrow" presStyleLbl="bgShp" presStyleIdx="0" presStyleCnt="1" custScaleX="117458" custLinFactNeighborX="10693"/>
      <dgm:spPr/>
      <dgm:t>
        <a:bodyPr/>
        <a:lstStyle/>
        <a:p>
          <a:endParaRPr lang="en-GB"/>
        </a:p>
      </dgm:t>
    </dgm:pt>
    <dgm:pt modelId="{4D00E695-7C3C-4E78-AD86-FEE2DE7F7C81}" type="pres">
      <dgm:prSet presAssocID="{7A35CBF5-C458-4681-9764-1298EB5C39E3}" presName="linearProcess" presStyleCnt="0"/>
      <dgm:spPr/>
    </dgm:pt>
    <dgm:pt modelId="{8C46C44B-6F0D-43C6-B3C3-A3E8FC1000D9}" type="pres">
      <dgm:prSet presAssocID="{9F07CBEC-73AC-46F2-BB4B-035EFAF97BC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FE31C3-3860-4FCA-9A6C-58F36C2888EF}" type="pres">
      <dgm:prSet presAssocID="{4BC39FBA-9BD2-4947-A397-4DDE7D64FE6F}" presName="sibTrans" presStyleCnt="0"/>
      <dgm:spPr/>
    </dgm:pt>
    <dgm:pt modelId="{E2BD67EC-8C19-4A2A-94B9-30C341C1F429}" type="pres">
      <dgm:prSet presAssocID="{160C7274-5F08-455B-9509-6AA6FECAFB29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5FE1C37-F73E-4272-8CB8-B91A619A3B4E}" type="pres">
      <dgm:prSet presAssocID="{77C516C8-E6A0-4AEF-9785-388FD0FBAFE0}" presName="sibTrans" presStyleCnt="0"/>
      <dgm:spPr/>
    </dgm:pt>
    <dgm:pt modelId="{6B87CA3D-1A3F-49E5-AEE5-4FD62093AB05}" type="pres">
      <dgm:prSet presAssocID="{34D4B199-EF7C-44CE-B0C0-0036300B30E0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8625144-C56D-45F4-8933-386D966AE1B2}" type="pres">
      <dgm:prSet presAssocID="{7EBCE2C2-5663-4B6F-8BB5-CCDBAFE4E98B}" presName="sibTrans" presStyleCnt="0"/>
      <dgm:spPr/>
    </dgm:pt>
    <dgm:pt modelId="{3BB8F291-05AE-4176-8974-4F03B6BB4EF4}" type="pres">
      <dgm:prSet presAssocID="{038D4799-833C-44E5-969D-CC6B09F8C648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5A8DA07-8F65-4A4B-822C-40DB74689002}" srcId="{7A35CBF5-C458-4681-9764-1298EB5C39E3}" destId="{9F07CBEC-73AC-46F2-BB4B-035EFAF97BC1}" srcOrd="0" destOrd="0" parTransId="{82EC19CC-BDFF-47C0-AA56-96E2EF4AC6D6}" sibTransId="{4BC39FBA-9BD2-4947-A397-4DDE7D64FE6F}"/>
    <dgm:cxn modelId="{F13A9FFE-D465-4865-A51C-4EED4042BFD2}" type="presOf" srcId="{038D4799-833C-44E5-969D-CC6B09F8C648}" destId="{3BB8F291-05AE-4176-8974-4F03B6BB4EF4}" srcOrd="0" destOrd="0" presId="urn:microsoft.com/office/officeart/2005/8/layout/hProcess9"/>
    <dgm:cxn modelId="{EE082567-22B4-4B06-9861-C289695DEB2C}" type="presOf" srcId="{34D4B199-EF7C-44CE-B0C0-0036300B30E0}" destId="{6B87CA3D-1A3F-49E5-AEE5-4FD62093AB05}" srcOrd="0" destOrd="0" presId="urn:microsoft.com/office/officeart/2005/8/layout/hProcess9"/>
    <dgm:cxn modelId="{289C8ACF-2D16-4691-BD7E-3E214270E89F}" srcId="{7A35CBF5-C458-4681-9764-1298EB5C39E3}" destId="{160C7274-5F08-455B-9509-6AA6FECAFB29}" srcOrd="1" destOrd="0" parTransId="{5CF0864D-942E-4F49-8559-815F383C5845}" sibTransId="{77C516C8-E6A0-4AEF-9785-388FD0FBAFE0}"/>
    <dgm:cxn modelId="{6BB16241-B5A7-4540-A831-D984DE9144A9}" type="presOf" srcId="{160C7274-5F08-455B-9509-6AA6FECAFB29}" destId="{E2BD67EC-8C19-4A2A-94B9-30C341C1F429}" srcOrd="0" destOrd="0" presId="urn:microsoft.com/office/officeart/2005/8/layout/hProcess9"/>
    <dgm:cxn modelId="{BC1EECCD-9A59-41A6-9AAF-4130215E52A6}" type="presOf" srcId="{7A35CBF5-C458-4681-9764-1298EB5C39E3}" destId="{7200DF04-5743-464F-AA20-0055D529151A}" srcOrd="0" destOrd="0" presId="urn:microsoft.com/office/officeart/2005/8/layout/hProcess9"/>
    <dgm:cxn modelId="{D9F1CD0A-5A4C-4DD5-AC8A-613F3063BDF6}" srcId="{7A35CBF5-C458-4681-9764-1298EB5C39E3}" destId="{038D4799-833C-44E5-969D-CC6B09F8C648}" srcOrd="3" destOrd="0" parTransId="{D194F14E-2F04-4707-B28F-B98EB8201686}" sibTransId="{3938C983-FBBD-4FAD-A441-C7B1E21AA68A}"/>
    <dgm:cxn modelId="{63CD3AA9-77B5-4F6F-856C-2354F23ED707}" srcId="{7A35CBF5-C458-4681-9764-1298EB5C39E3}" destId="{34D4B199-EF7C-44CE-B0C0-0036300B30E0}" srcOrd="2" destOrd="0" parTransId="{20DD8A68-5835-4942-B018-727CD6F5FDCD}" sibTransId="{7EBCE2C2-5663-4B6F-8BB5-CCDBAFE4E98B}"/>
    <dgm:cxn modelId="{12E2843E-120D-4815-883E-AE03286BBDE7}" type="presOf" srcId="{9F07CBEC-73AC-46F2-BB4B-035EFAF97BC1}" destId="{8C46C44B-6F0D-43C6-B3C3-A3E8FC1000D9}" srcOrd="0" destOrd="0" presId="urn:microsoft.com/office/officeart/2005/8/layout/hProcess9"/>
    <dgm:cxn modelId="{043D7A7C-8997-490E-8443-FBDCF0B33E1B}" type="presParOf" srcId="{7200DF04-5743-464F-AA20-0055D529151A}" destId="{51B650A1-D545-4712-AF63-11A209486CF7}" srcOrd="0" destOrd="0" presId="urn:microsoft.com/office/officeart/2005/8/layout/hProcess9"/>
    <dgm:cxn modelId="{0322428A-5315-4AE2-B19F-995ABC5D203A}" type="presParOf" srcId="{7200DF04-5743-464F-AA20-0055D529151A}" destId="{4D00E695-7C3C-4E78-AD86-FEE2DE7F7C81}" srcOrd="1" destOrd="0" presId="urn:microsoft.com/office/officeart/2005/8/layout/hProcess9"/>
    <dgm:cxn modelId="{417D0D63-54AB-4B9B-83A6-0D04D73CC67A}" type="presParOf" srcId="{4D00E695-7C3C-4E78-AD86-FEE2DE7F7C81}" destId="{8C46C44B-6F0D-43C6-B3C3-A3E8FC1000D9}" srcOrd="0" destOrd="0" presId="urn:microsoft.com/office/officeart/2005/8/layout/hProcess9"/>
    <dgm:cxn modelId="{F622913F-1BFB-4298-B683-14F180B98713}" type="presParOf" srcId="{4D00E695-7C3C-4E78-AD86-FEE2DE7F7C81}" destId="{C3FE31C3-3860-4FCA-9A6C-58F36C2888EF}" srcOrd="1" destOrd="0" presId="urn:microsoft.com/office/officeart/2005/8/layout/hProcess9"/>
    <dgm:cxn modelId="{C427DADE-95CA-400D-AF28-D8FAC6102DA4}" type="presParOf" srcId="{4D00E695-7C3C-4E78-AD86-FEE2DE7F7C81}" destId="{E2BD67EC-8C19-4A2A-94B9-30C341C1F429}" srcOrd="2" destOrd="0" presId="urn:microsoft.com/office/officeart/2005/8/layout/hProcess9"/>
    <dgm:cxn modelId="{68BA8BC1-6093-4567-BE01-876E1858B56E}" type="presParOf" srcId="{4D00E695-7C3C-4E78-AD86-FEE2DE7F7C81}" destId="{45FE1C37-F73E-4272-8CB8-B91A619A3B4E}" srcOrd="3" destOrd="0" presId="urn:microsoft.com/office/officeart/2005/8/layout/hProcess9"/>
    <dgm:cxn modelId="{2FB98B19-5925-4C77-8CC4-3D3F2064E9A9}" type="presParOf" srcId="{4D00E695-7C3C-4E78-AD86-FEE2DE7F7C81}" destId="{6B87CA3D-1A3F-49E5-AEE5-4FD62093AB05}" srcOrd="4" destOrd="0" presId="urn:microsoft.com/office/officeart/2005/8/layout/hProcess9"/>
    <dgm:cxn modelId="{445D0462-EACB-4D20-A43C-1B54875636FE}" type="presParOf" srcId="{4D00E695-7C3C-4E78-AD86-FEE2DE7F7C81}" destId="{38625144-C56D-45F4-8933-386D966AE1B2}" srcOrd="5" destOrd="0" presId="urn:microsoft.com/office/officeart/2005/8/layout/hProcess9"/>
    <dgm:cxn modelId="{2A41A9B4-AADF-4AAF-B2B6-1EA6B69D1480}" type="presParOf" srcId="{4D00E695-7C3C-4E78-AD86-FEE2DE7F7C81}" destId="{3BB8F291-05AE-4176-8974-4F03B6BB4EF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650A1-D545-4712-AF63-11A209486CF7}">
      <dsp:nvSpPr>
        <dsp:cNvPr id="0" name=""/>
        <dsp:cNvSpPr/>
      </dsp:nvSpPr>
      <dsp:spPr>
        <a:xfrm>
          <a:off x="14008" y="0"/>
          <a:ext cx="8702954" cy="48244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6C44B-6F0D-43C6-B3C3-A3E8FC1000D9}">
      <dsp:nvSpPr>
        <dsp:cNvPr id="0" name=""/>
        <dsp:cNvSpPr/>
      </dsp:nvSpPr>
      <dsp:spPr>
        <a:xfrm>
          <a:off x="4362" y="1447323"/>
          <a:ext cx="2098370" cy="19297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Phase 1 Measurements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(Jul – Oct 2015)</a:t>
          </a:r>
          <a:endParaRPr lang="en-GB" sz="2000" kern="1200" dirty="0"/>
        </a:p>
      </dsp:txBody>
      <dsp:txXfrm>
        <a:off x="98565" y="1541526"/>
        <a:ext cx="1909964" cy="1741358"/>
      </dsp:txXfrm>
    </dsp:sp>
    <dsp:sp modelId="{E2BD67EC-8C19-4A2A-94B9-30C341C1F429}">
      <dsp:nvSpPr>
        <dsp:cNvPr id="0" name=""/>
        <dsp:cNvSpPr/>
      </dsp:nvSpPr>
      <dsp:spPr>
        <a:xfrm>
          <a:off x="2207651" y="1447323"/>
          <a:ext cx="2098370" cy="19297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>
              <a:lumMod val="7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Phase 1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interim analysis report         (Dec 2015)</a:t>
          </a:r>
          <a:endParaRPr lang="en-GB" sz="2000" kern="1200" dirty="0"/>
        </a:p>
      </dsp:txBody>
      <dsp:txXfrm>
        <a:off x="2301854" y="1541526"/>
        <a:ext cx="1909964" cy="1741358"/>
      </dsp:txXfrm>
    </dsp:sp>
    <dsp:sp modelId="{6B87CA3D-1A3F-49E5-AEE5-4FD62093AB05}">
      <dsp:nvSpPr>
        <dsp:cNvPr id="0" name=""/>
        <dsp:cNvSpPr/>
      </dsp:nvSpPr>
      <dsp:spPr>
        <a:xfrm>
          <a:off x="4410940" y="1447323"/>
          <a:ext cx="2098370" cy="19297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Phase 2 Measurements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(Oct - Feb 2016)</a:t>
          </a:r>
          <a:endParaRPr lang="en-GB" sz="2000" kern="1200" dirty="0"/>
        </a:p>
      </dsp:txBody>
      <dsp:txXfrm>
        <a:off x="4505143" y="1541526"/>
        <a:ext cx="1909964" cy="1741358"/>
      </dsp:txXfrm>
    </dsp:sp>
    <dsp:sp modelId="{3BB8F291-05AE-4176-8974-4F03B6BB4EF4}">
      <dsp:nvSpPr>
        <dsp:cNvPr id="0" name=""/>
        <dsp:cNvSpPr/>
      </dsp:nvSpPr>
      <dsp:spPr>
        <a:xfrm>
          <a:off x="6614229" y="1447323"/>
          <a:ext cx="2098370" cy="19297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>
              <a:lumMod val="7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Comparative analysis report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(Q2 2016)</a:t>
          </a:r>
          <a:endParaRPr lang="en-GB" sz="2000" kern="1200" dirty="0"/>
        </a:p>
      </dsp:txBody>
      <dsp:txXfrm>
        <a:off x="6708432" y="1541526"/>
        <a:ext cx="1909964" cy="1741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11BC2-468C-479D-825B-AC25F1648490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78ACD-85B8-44AD-A599-EC58C405D3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65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093F1-77BF-4782-AD04-8852671A7587}" type="datetimeFigureOut">
              <a:rPr lang="en-GB" smtClean="0"/>
              <a:t>12/12/2016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AD5F8-0646-4867-9D1F-D958E0BEAB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36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AD5F8-0646-4867-9D1F-D958E0BEAB0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53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AD5F8-0646-4867-9D1F-D958E0BEAB0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35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AD5F8-0646-4867-9D1F-D958E0BEAB0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12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AD5F8-0646-4867-9D1F-D958E0BEAB0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043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conceptual graphic shows how additional measurements and analysis would build understanding</a:t>
            </a:r>
          </a:p>
          <a:p>
            <a:r>
              <a:rPr lang="en-GB" dirty="0" smtClean="0"/>
              <a:t>We have managed to put a single point on this curve</a:t>
            </a:r>
          </a:p>
          <a:p>
            <a:r>
              <a:rPr lang="en-GB" dirty="0" smtClean="0"/>
              <a:t>There is potential to add many more of various types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AD5F8-0646-4867-9D1F-D958E0BEAB0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892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Building on the example of the previous slide</a:t>
            </a:r>
          </a:p>
          <a:p>
            <a:r>
              <a:rPr lang="en-GB" dirty="0" smtClean="0"/>
              <a:t>This is what we think the concept</a:t>
            </a:r>
            <a:r>
              <a:rPr lang="en-GB" baseline="0" dirty="0" smtClean="0"/>
              <a:t> of a performance linked erosion class could look like</a:t>
            </a:r>
          </a:p>
          <a:p>
            <a:r>
              <a:rPr lang="en-GB" baseline="0" dirty="0" smtClean="0"/>
              <a:t>A description and examples of what each erosion class looks like would need to be built up and agreed</a:t>
            </a:r>
          </a:p>
          <a:p>
            <a:r>
              <a:rPr lang="en-GB" baseline="0" dirty="0" smtClean="0"/>
              <a:t>Also an advantage in getting OEMs operators </a:t>
            </a:r>
            <a:r>
              <a:rPr lang="en-GB" baseline="0" dirty="0" err="1" smtClean="0"/>
              <a:t>etc</a:t>
            </a:r>
            <a:r>
              <a:rPr lang="en-GB" baseline="0" dirty="0" smtClean="0"/>
              <a:t> all using consistent language across teams/sites/equipment</a:t>
            </a:r>
          </a:p>
          <a:p>
            <a:r>
              <a:rPr lang="en-GB" dirty="0" smtClean="0"/>
              <a:t>It</a:t>
            </a:r>
            <a:r>
              <a:rPr lang="en-GB" baseline="0" dirty="0" smtClean="0"/>
              <a:t> will only be possible to develop something useful like this through collaboration – a single entity cannot do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AD5F8-0646-4867-9D1F-D958E0BEAB0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454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Building on the example of the previous slide</a:t>
            </a:r>
          </a:p>
          <a:p>
            <a:r>
              <a:rPr lang="en-GB" dirty="0" smtClean="0"/>
              <a:t>This is what we think the concept</a:t>
            </a:r>
            <a:r>
              <a:rPr lang="en-GB" baseline="0" dirty="0" smtClean="0"/>
              <a:t> of a performance linked erosion class could look like</a:t>
            </a:r>
          </a:p>
          <a:p>
            <a:r>
              <a:rPr lang="en-GB" baseline="0" dirty="0" smtClean="0"/>
              <a:t>A description and examples of what each erosion class looks like would need to be built up and agreed</a:t>
            </a:r>
          </a:p>
          <a:p>
            <a:r>
              <a:rPr lang="en-GB" baseline="0" dirty="0" smtClean="0"/>
              <a:t>Also an advantage in getting OEMs operators </a:t>
            </a:r>
            <a:r>
              <a:rPr lang="en-GB" baseline="0" dirty="0" err="1" smtClean="0"/>
              <a:t>etc</a:t>
            </a:r>
            <a:r>
              <a:rPr lang="en-GB" baseline="0" dirty="0" smtClean="0"/>
              <a:t> all using consistent language across teams/sites/equipment</a:t>
            </a:r>
          </a:p>
          <a:p>
            <a:r>
              <a:rPr lang="en-GB" dirty="0" smtClean="0"/>
              <a:t>It</a:t>
            </a:r>
            <a:r>
              <a:rPr lang="en-GB" baseline="0" dirty="0" smtClean="0"/>
              <a:t> will only be possible to develop something useful like this through collaboration – a single entity cannot do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AD5F8-0646-4867-9D1F-D958E0BEAB0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121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we need now is to</a:t>
            </a:r>
            <a:r>
              <a:rPr lang="en-GB" baseline="0" dirty="0" smtClean="0"/>
              <a:t> enhance the horizon of understanding</a:t>
            </a:r>
          </a:p>
          <a:p>
            <a:r>
              <a:rPr lang="en-GB" baseline="0" dirty="0" smtClean="0"/>
              <a:t>Having one result is just the beginning</a:t>
            </a:r>
          </a:p>
          <a:p>
            <a:r>
              <a:rPr lang="en-GB" baseline="0" dirty="0" smtClean="0"/>
              <a:t>There are a whole host of ways that erosion may progress differently </a:t>
            </a:r>
          </a:p>
          <a:p>
            <a:r>
              <a:rPr lang="en-GB" baseline="0" dirty="0" smtClean="0"/>
              <a:t>These would all relate closely to the cost of energy impact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AD5F8-0646-4867-9D1F-D958E0BEAB0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26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0848"/>
            <a:ext cx="4750296" cy="1226567"/>
          </a:xfrm>
        </p:spPr>
        <p:txBody>
          <a:bodyPr anchor="t"/>
          <a:lstStyle>
            <a:lvl1pPr>
              <a:lnSpc>
                <a:spcPts val="2800"/>
              </a:lnSpc>
              <a:spcAft>
                <a:spcPts val="1000"/>
              </a:spcAft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293610"/>
            <a:ext cx="4752528" cy="694928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3568" y="429309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July 2014</a:t>
            </a:r>
            <a:endParaRPr lang="en-GB"/>
          </a:p>
        </p:txBody>
      </p:sp>
      <p:sp>
        <p:nvSpPr>
          <p:cNvPr id="13" name="Text Placeholder 2"/>
          <p:cNvSpPr>
            <a:spLocks noGrp="1"/>
          </p:cNvSpPr>
          <p:nvPr>
            <p:ph type="body" idx="11"/>
          </p:nvPr>
        </p:nvSpPr>
        <p:spPr>
          <a:xfrm>
            <a:off x="520502" y="5805264"/>
            <a:ext cx="2167980" cy="21602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187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47128" y="1341438"/>
            <a:ext cx="8645352" cy="4751387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75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llabora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723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82598"/>
            <a:ext cx="1425302" cy="45197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590096" y="6309320"/>
            <a:ext cx="10274664" cy="4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-590096" y="1090836"/>
            <a:ext cx="10274664" cy="339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593992" y="1505988"/>
            <a:ext cx="261661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GLASGOW</a:t>
            </a:r>
            <a:r>
              <a:rPr lang="en-US" sz="1600" dirty="0" smtClean="0">
                <a:solidFill>
                  <a:schemeClr val="bg1"/>
                </a:solidFill>
              </a:rPr>
              <a:t/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ORE Catapult</a:t>
            </a:r>
          </a:p>
          <a:p>
            <a:pPr lvl="0"/>
            <a:r>
              <a:rPr lang="en-US" sz="1600" dirty="0" err="1" smtClean="0">
                <a:solidFill>
                  <a:schemeClr val="bg1"/>
                </a:solidFill>
              </a:rPr>
              <a:t>Inovo</a:t>
            </a:r>
            <a:endParaRPr lang="en-US" sz="1600" dirty="0" smtClean="0">
              <a:solidFill>
                <a:schemeClr val="bg1"/>
              </a:solidFill>
            </a:endParaRP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121 George Street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Glasgow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G1 1RD</a:t>
            </a:r>
          </a:p>
          <a:p>
            <a:pPr lvl="0"/>
            <a:endParaRPr lang="en-US" sz="1600" dirty="0" smtClean="0">
              <a:solidFill>
                <a:schemeClr val="bg1"/>
              </a:solidFill>
            </a:endParaRPr>
          </a:p>
          <a:p>
            <a:pPr lvl="0"/>
            <a:endParaRPr lang="en-US" sz="1600" dirty="0" smtClean="0">
              <a:solidFill>
                <a:schemeClr val="bg1"/>
              </a:solidFill>
            </a:endParaRPr>
          </a:p>
          <a:p>
            <a:pPr lvl="0"/>
            <a:endParaRPr lang="en-US" sz="1600" dirty="0" smtClean="0">
              <a:solidFill>
                <a:schemeClr val="bg1"/>
              </a:solidFill>
            </a:endParaRP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T +44 (0)333 004 1400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F +44 (0)333 004 1399</a:t>
            </a:r>
          </a:p>
          <a:p>
            <a:pPr lvl="0"/>
            <a:endParaRPr lang="en-US" sz="1600" dirty="0" smtClean="0">
              <a:solidFill>
                <a:schemeClr val="bg1"/>
              </a:solidFill>
            </a:endParaRPr>
          </a:p>
          <a:p>
            <a:pPr lvl="0"/>
            <a:endParaRPr lang="en-US" sz="2000" dirty="0" smtClean="0">
              <a:solidFill>
                <a:schemeClr val="bg1"/>
              </a:solidFill>
            </a:endParaRPr>
          </a:p>
          <a:p>
            <a:pPr lvl="0"/>
            <a:endParaRPr lang="en-US" sz="2000" dirty="0" smtClean="0">
              <a:solidFill>
                <a:schemeClr val="bg1"/>
              </a:solidFill>
            </a:endParaRP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info@ore.catapult.org.uk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0"/>
            <a:r>
              <a:rPr lang="en-US" sz="1600" b="1" dirty="0" smtClean="0">
                <a:solidFill>
                  <a:schemeClr val="bg1"/>
                </a:solidFill>
              </a:rPr>
              <a:t>ore.catapult.org.uk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210606" y="1505988"/>
            <a:ext cx="27451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BLYTH</a:t>
            </a:r>
            <a:r>
              <a:rPr lang="en-US" sz="1600" dirty="0" smtClean="0">
                <a:solidFill>
                  <a:schemeClr val="bg1"/>
                </a:solidFill>
              </a:rPr>
              <a:t/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ORE Catapult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National Renewable Energy Centre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Offshore House 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Albert Street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Blyth, Northumberland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NE24 1LZ</a:t>
            </a:r>
          </a:p>
          <a:p>
            <a:pPr lvl="0"/>
            <a:endParaRPr lang="en-US" sz="1600" dirty="0" smtClean="0">
              <a:solidFill>
                <a:schemeClr val="bg1"/>
              </a:solidFill>
            </a:endParaRP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T +44 (0)1670 359 555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F +44 (0)1670 359 666</a:t>
            </a:r>
          </a:p>
          <a:p>
            <a:pPr lvl="0"/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80655" y="597385"/>
            <a:ext cx="247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GB" sz="2200" b="1" dirty="0" smtClean="0">
                <a:solidFill>
                  <a:schemeClr val="bg1"/>
                </a:solidFill>
                <a:latin typeface="+mj-lt"/>
              </a:rPr>
              <a:t>Contact us</a:t>
            </a:r>
            <a:endParaRPr lang="en-GB" sz="2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060497" y="1505988"/>
            <a:ext cx="27451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LEVENMOUTH</a:t>
            </a:r>
            <a:r>
              <a:rPr lang="en-US" sz="1600" dirty="0" smtClean="0">
                <a:solidFill>
                  <a:schemeClr val="bg1"/>
                </a:solidFill>
              </a:rPr>
              <a:t/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ORE Catapult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Fife</a:t>
            </a:r>
            <a:r>
              <a:rPr lang="en-US" sz="1600" baseline="0" dirty="0" smtClean="0">
                <a:solidFill>
                  <a:schemeClr val="bg1"/>
                </a:solidFill>
              </a:rPr>
              <a:t> Renewables Innovation Centre (FRIC)</a:t>
            </a:r>
            <a:endParaRPr lang="en-US" sz="1600" dirty="0" smtClean="0">
              <a:solidFill>
                <a:schemeClr val="bg1"/>
              </a:solidFill>
            </a:endParaRPr>
          </a:p>
          <a:p>
            <a:pPr lvl="0"/>
            <a:r>
              <a:rPr lang="en-GB" sz="1600" dirty="0" smtClean="0">
                <a:solidFill>
                  <a:schemeClr val="bg1"/>
                </a:solidFill>
              </a:rPr>
              <a:t>Ajax Way </a:t>
            </a:r>
          </a:p>
          <a:p>
            <a:pPr lvl="0"/>
            <a:r>
              <a:rPr lang="en-GB" sz="1600" dirty="0" smtClean="0">
                <a:solidFill>
                  <a:schemeClr val="bg1"/>
                </a:solidFill>
              </a:rPr>
              <a:t>Leven </a:t>
            </a:r>
            <a:br>
              <a:rPr lang="en-GB" sz="1600" dirty="0" smtClean="0">
                <a:solidFill>
                  <a:schemeClr val="bg1"/>
                </a:solidFill>
              </a:rPr>
            </a:br>
            <a:r>
              <a:rPr lang="en-GB" sz="1600" dirty="0" smtClean="0">
                <a:solidFill>
                  <a:schemeClr val="bg1"/>
                </a:solidFill>
              </a:rPr>
              <a:t>KY8 3RS</a:t>
            </a:r>
          </a:p>
          <a:p>
            <a:pPr lvl="0"/>
            <a:endParaRPr lang="en-US" sz="1600" dirty="0" smtClean="0">
              <a:solidFill>
                <a:schemeClr val="bg1"/>
              </a:solidFill>
            </a:endParaRPr>
          </a:p>
          <a:p>
            <a:pPr lvl="0"/>
            <a:endParaRPr lang="en-US" sz="1600" dirty="0" smtClean="0">
              <a:solidFill>
                <a:schemeClr val="bg1"/>
              </a:solidFill>
            </a:endParaRP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T +44 (0)1670 359 555</a:t>
            </a:r>
          </a:p>
          <a:p>
            <a:pPr lvl="0"/>
            <a:r>
              <a:rPr lang="en-US" sz="1600" dirty="0" smtClean="0">
                <a:solidFill>
                  <a:schemeClr val="bg1"/>
                </a:solidFill>
              </a:rPr>
              <a:t>F +44 (0)1670 359 666</a:t>
            </a:r>
          </a:p>
          <a:p>
            <a:pPr lvl="0"/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1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2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096" y="0"/>
            <a:ext cx="10274664" cy="68853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42925" indent="-542925"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1436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July 2014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408" y="487743"/>
            <a:ext cx="1512000" cy="479463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539750" y="6346824"/>
            <a:ext cx="8064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514986" y="1128712"/>
            <a:ext cx="8064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517699" y="686534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GB" sz="2400" b="1" dirty="0" smtClean="0">
                <a:solidFill>
                  <a:schemeClr val="bg1"/>
                </a:solidFill>
                <a:latin typeface="+mj-lt"/>
              </a:rPr>
              <a:t>Agenda</a:t>
            </a:r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4521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47128" y="1340768"/>
            <a:ext cx="8717360" cy="48245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243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247128" y="1484313"/>
            <a:ext cx="8645352" cy="45370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83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096" y="0"/>
            <a:ext cx="10274664" cy="6885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472" y="380704"/>
            <a:ext cx="1295976" cy="41096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590096" y="6309320"/>
            <a:ext cx="102746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-590096" y="1124744"/>
            <a:ext cx="102746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1175" y="1772817"/>
            <a:ext cx="7772400" cy="1224136"/>
          </a:xfrm>
        </p:spPr>
        <p:txBody>
          <a:bodyPr anchor="b"/>
          <a:lstStyle>
            <a:lvl1pPr algn="l">
              <a:defRPr sz="32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96119" y="3099172"/>
            <a:ext cx="7772400" cy="1409948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27102" y="6522925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bg1"/>
                </a:solidFill>
                <a:latin typeface="+mj-lt"/>
              </a:rPr>
              <a:t>ore.catapult.org.uk</a:t>
            </a:r>
            <a:endParaRPr lang="en-GB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923928" y="6528906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bg1"/>
                </a:solidFill>
                <a:latin typeface="+mj-lt"/>
              </a:rPr>
              <a:t>@ORECatapult</a:t>
            </a:r>
            <a:endParaRPr lang="en-GB" sz="1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6193" y="6587131"/>
            <a:ext cx="191323" cy="1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6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128" y="114510"/>
            <a:ext cx="6917160" cy="80004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127" y="5949279"/>
            <a:ext cx="8285685" cy="2594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2100"/>
            </a:lvl2pPr>
            <a:lvl3pPr marL="914400" indent="0">
              <a:buNone/>
              <a:defRPr sz="2100"/>
            </a:lvl3pPr>
            <a:lvl4pPr marL="1371600" indent="0">
              <a:buNone/>
              <a:defRPr sz="2100"/>
            </a:lvl4pPr>
            <a:lvl5pPr marL="1828800" indent="0">
              <a:buNone/>
              <a:defRPr sz="2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7128" y="1268413"/>
            <a:ext cx="8285685" cy="46085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853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12160" y="1268928"/>
            <a:ext cx="2844000" cy="489637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Content Placeholder 3"/>
          <p:cNvSpPr>
            <a:spLocks noGrp="1"/>
          </p:cNvSpPr>
          <p:nvPr>
            <p:ph sz="half" idx="14"/>
          </p:nvPr>
        </p:nvSpPr>
        <p:spPr>
          <a:xfrm>
            <a:off x="247128" y="5977854"/>
            <a:ext cx="5621016" cy="2594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2100"/>
            </a:lvl2pPr>
            <a:lvl3pPr marL="914400" indent="0">
              <a:buNone/>
              <a:defRPr sz="2100"/>
            </a:lvl3pPr>
            <a:lvl4pPr marL="1371600" indent="0">
              <a:buNone/>
              <a:defRPr sz="2100"/>
            </a:lvl4pPr>
            <a:lvl5pPr marL="1828800" indent="0">
              <a:buNone/>
              <a:defRPr sz="2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47128" y="1268928"/>
            <a:ext cx="5621016" cy="460799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80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12160" y="1268928"/>
            <a:ext cx="2844000" cy="151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0" name="Content Placeholder 3"/>
          <p:cNvSpPr>
            <a:spLocks noGrp="1"/>
          </p:cNvSpPr>
          <p:nvPr>
            <p:ph sz="half" idx="14"/>
          </p:nvPr>
        </p:nvSpPr>
        <p:spPr>
          <a:xfrm>
            <a:off x="247128" y="5977854"/>
            <a:ext cx="5621016" cy="2594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2100"/>
            </a:lvl2pPr>
            <a:lvl3pPr marL="914400" indent="0">
              <a:buNone/>
              <a:defRPr sz="2100"/>
            </a:lvl3pPr>
            <a:lvl4pPr marL="1371600" indent="0">
              <a:buNone/>
              <a:defRPr sz="2100"/>
            </a:lvl4pPr>
            <a:lvl5pPr marL="1828800" indent="0">
              <a:buNone/>
              <a:defRPr sz="2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020098" y="2934442"/>
            <a:ext cx="2844000" cy="151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012160" y="4630788"/>
            <a:ext cx="2844000" cy="151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7"/>
          </p:nvPr>
        </p:nvSpPr>
        <p:spPr>
          <a:xfrm>
            <a:off x="247128" y="1268928"/>
            <a:ext cx="5621016" cy="460799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066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47128" y="1268760"/>
            <a:ext cx="5173688" cy="468052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4"/>
          </p:nvPr>
        </p:nvSpPr>
        <p:spPr>
          <a:xfrm>
            <a:off x="247128" y="6009496"/>
            <a:ext cx="5173688" cy="2594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2100"/>
            </a:lvl2pPr>
            <a:lvl3pPr marL="914400" indent="0">
              <a:buNone/>
              <a:defRPr sz="2100"/>
            </a:lvl3pPr>
            <a:lvl4pPr marL="1371600" indent="0">
              <a:buNone/>
              <a:defRPr sz="2100"/>
            </a:lvl4pPr>
            <a:lvl5pPr marL="1828800" indent="0">
              <a:buNone/>
              <a:defRPr sz="2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5580112" y="1268760"/>
            <a:ext cx="3283545" cy="43926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10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514407"/>
            <a:ext cx="9142834" cy="34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128" y="114510"/>
            <a:ext cx="6336704" cy="800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412776"/>
            <a:ext cx="8640792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04664"/>
            <a:ext cx="1439992" cy="456131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1023167"/>
            <a:ext cx="9144000" cy="725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47128" y="6553738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accent2"/>
                </a:solidFill>
                <a:latin typeface="+mj-lt"/>
              </a:rPr>
              <a:t>ore.catapult.org.uk</a:t>
            </a:r>
            <a:endParaRPr lang="en-GB" sz="12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043954" y="6559719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accent2"/>
                </a:solidFill>
                <a:latin typeface="+mj-lt"/>
              </a:rPr>
              <a:t>@ORECatapult</a:t>
            </a:r>
            <a:endParaRPr lang="en-GB" sz="12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96219" y="6617944"/>
            <a:ext cx="191323" cy="19132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028384" y="6519446"/>
            <a:ext cx="863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accent2"/>
                </a:solidFill>
                <a:latin typeface="+mj-lt"/>
              </a:rPr>
              <a:t>#</a:t>
            </a:r>
            <a:r>
              <a:rPr lang="en-GB" sz="1200" b="1" dirty="0" smtClean="0">
                <a:solidFill>
                  <a:schemeClr val="accent2"/>
                </a:solidFill>
                <a:latin typeface="+mj-lt"/>
              </a:rPr>
              <a:t>here</a:t>
            </a:r>
            <a:endParaRPr lang="en-GB" sz="12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1166" y="6514421"/>
            <a:ext cx="9144000" cy="725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8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63" r:id="rId5"/>
    <p:sldLayoutId id="2147483664" r:id="rId6"/>
    <p:sldLayoutId id="2147483667" r:id="rId7"/>
    <p:sldLayoutId id="2147483666" r:id="rId8"/>
    <p:sldLayoutId id="2147483668" r:id="rId9"/>
    <p:sldLayoutId id="2147483670" r:id="rId10"/>
    <p:sldLayoutId id="2147483654" r:id="rId11"/>
    <p:sldLayoutId id="2147483669" r:id="rId12"/>
    <p:sldLayoutId id="2147483655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ts val="2400"/>
        </a:lnSpc>
        <a:spcBef>
          <a:spcPct val="0"/>
        </a:spcBef>
        <a:buNone/>
        <a:defRPr sz="2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ts val="26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ts val="26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ts val="26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ts val="26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57300" indent="-228600" algn="l" defTabSz="914400" rtl="0" eaLnBrk="1" latinLnBrk="0" hangingPunct="1">
        <a:lnSpc>
          <a:spcPts val="26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00" b="8090"/>
          <a:stretch/>
        </p:blipFill>
        <p:spPr>
          <a:xfrm>
            <a:off x="0" y="-3001"/>
            <a:ext cx="9143602" cy="6861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-3001"/>
            <a:ext cx="5562611" cy="5026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Blade Erosion Performance Impact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Owen Murphy – Project Engineer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3568" y="4365104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r>
              <a:rPr lang="en-GB" sz="1400" baseline="30000" dirty="0" smtClean="0">
                <a:solidFill>
                  <a:schemeClr val="bg1"/>
                </a:solidFill>
              </a:rPr>
              <a:t>th</a:t>
            </a:r>
            <a:r>
              <a:rPr lang="en-GB" sz="1400" dirty="0" smtClean="0">
                <a:solidFill>
                  <a:schemeClr val="bg1"/>
                </a:solidFill>
              </a:rPr>
              <a:t> December 2016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 benefit understanding</a:t>
            </a: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11560" y="1268760"/>
            <a:ext cx="7953170" cy="459479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04180" y="4077072"/>
            <a:ext cx="5688632" cy="1687310"/>
            <a:chOff x="1504180" y="4128356"/>
            <a:chExt cx="5688632" cy="1636026"/>
          </a:xfrm>
        </p:grpSpPr>
        <p:sp>
          <p:nvSpPr>
            <p:cNvPr id="7" name="Rounded Rectangle 6"/>
            <p:cNvSpPr/>
            <p:nvPr/>
          </p:nvSpPr>
          <p:spPr>
            <a:xfrm rot="509149">
              <a:off x="1504180" y="4128356"/>
              <a:ext cx="5688632" cy="153403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 rot="459777">
              <a:off x="1565536" y="539505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Operators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99591" y="1272448"/>
            <a:ext cx="3843205" cy="2532447"/>
            <a:chOff x="662048" y="1353043"/>
            <a:chExt cx="5688632" cy="1943217"/>
          </a:xfrm>
        </p:grpSpPr>
        <p:sp>
          <p:nvSpPr>
            <p:cNvPr id="10" name="Rounded Rectangle 9"/>
            <p:cNvSpPr/>
            <p:nvPr/>
          </p:nvSpPr>
          <p:spPr>
            <a:xfrm rot="509149">
              <a:off x="662048" y="1762230"/>
              <a:ext cx="5688632" cy="1534030"/>
            </a:xfrm>
            <a:prstGeom prst="round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59777">
              <a:off x="1139258" y="1353043"/>
              <a:ext cx="2473860" cy="19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0B050"/>
                  </a:solidFill>
                </a:rPr>
                <a:t>Supply chain</a:t>
              </a:r>
              <a:endParaRPr lang="en-GB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71264" y="1417981"/>
            <a:ext cx="3514098" cy="2882994"/>
            <a:chOff x="662048" y="1613366"/>
            <a:chExt cx="6252077" cy="1682894"/>
          </a:xfrm>
        </p:grpSpPr>
        <p:sp>
          <p:nvSpPr>
            <p:cNvPr id="13" name="Rounded Rectangle 12"/>
            <p:cNvSpPr/>
            <p:nvPr/>
          </p:nvSpPr>
          <p:spPr>
            <a:xfrm rot="509149">
              <a:off x="662048" y="1762230"/>
              <a:ext cx="5688632" cy="1534030"/>
            </a:xfrm>
            <a:prstGeom prst="round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459777">
              <a:off x="4440265" y="1613366"/>
              <a:ext cx="2473860" cy="215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7030A0"/>
                  </a:solidFill>
                </a:rPr>
                <a:t>Unknown</a:t>
              </a:r>
              <a:endParaRPr lang="en-GB" dirty="0">
                <a:solidFill>
                  <a:srgbClr val="7030A0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3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74" y="1772817"/>
            <a:ext cx="7949257" cy="1224136"/>
          </a:xfrm>
        </p:spPr>
        <p:txBody>
          <a:bodyPr/>
          <a:lstStyle/>
          <a:p>
            <a:r>
              <a:rPr lang="en-GB" dirty="0"/>
              <a:t>How to quantify cost of energy impact?</a:t>
            </a:r>
          </a:p>
        </p:txBody>
      </p:sp>
    </p:spTree>
    <p:extLst>
      <p:ext uri="{BB962C8B-B14F-4D97-AF65-F5344CB8AC3E}">
        <p14:creationId xmlns:p14="http://schemas.microsoft.com/office/powerpoint/2010/main" val="418371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A variety of ways to approach the </a:t>
            </a:r>
            <a:r>
              <a:rPr lang="en-GB" dirty="0" smtClean="0"/>
              <a:t>challenge of erosion yield impact</a:t>
            </a:r>
            <a:endParaRPr lang="en-GB" dirty="0"/>
          </a:p>
          <a:p>
            <a:r>
              <a:rPr lang="en-GB" dirty="0"/>
              <a:t>Our first project </a:t>
            </a:r>
            <a:r>
              <a:rPr lang="en-GB" dirty="0" smtClean="0"/>
              <a:t>shaped </a:t>
            </a:r>
            <a:r>
              <a:rPr lang="en-GB" dirty="0"/>
              <a:t>around using lidar power performance assessment before and after repair of blades</a:t>
            </a:r>
          </a:p>
          <a:p>
            <a:r>
              <a:rPr lang="en-GB" dirty="0"/>
              <a:t>Compliments other ways to establish performance </a:t>
            </a:r>
            <a:r>
              <a:rPr lang="en-GB" dirty="0" smtClean="0"/>
              <a:t>impact of erosion</a:t>
            </a:r>
            <a:endParaRPr lang="en-GB" dirty="0"/>
          </a:p>
        </p:txBody>
      </p:sp>
      <p:sp>
        <p:nvSpPr>
          <p:cNvPr id="5" name="Right Arrow 4"/>
          <p:cNvSpPr/>
          <p:nvPr/>
        </p:nvSpPr>
        <p:spPr>
          <a:xfrm>
            <a:off x="496366" y="2924944"/>
            <a:ext cx="8052012" cy="2509663"/>
          </a:xfrm>
          <a:prstGeom prst="rightArrow">
            <a:avLst>
              <a:gd name="adj1" fmla="val 50000"/>
              <a:gd name="adj2" fmla="val 41346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2" descr="http://www.clker.com/cliparts/0/7/t/7/m/a/wind-turbine-hi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67231"/>
            <a:ext cx="985926" cy="18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7"/>
          <p:cNvSpPr txBox="1">
            <a:spLocks/>
          </p:cNvSpPr>
          <p:nvPr/>
        </p:nvSpPr>
        <p:spPr>
          <a:xfrm>
            <a:off x="611560" y="5434607"/>
            <a:ext cx="2829906" cy="93610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2286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mtClean="0"/>
              <a:t>Performance pre repair ~2-3 months</a:t>
            </a:r>
            <a:endParaRPr lang="en-GB" dirty="0"/>
          </a:p>
        </p:txBody>
      </p:sp>
      <p:pic>
        <p:nvPicPr>
          <p:cNvPr id="8" name="Picture 2" descr="http://www.clker.com/cliparts/0/7/t/7/m/a/wind-turbine-hi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465601"/>
            <a:ext cx="985926" cy="18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5718472" y="5434607"/>
            <a:ext cx="2829906" cy="93610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2286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mtClean="0"/>
              <a:t>Performance post repair ~3-4 months</a:t>
            </a:r>
            <a:endParaRPr lang="en-GB" dirty="0"/>
          </a:p>
        </p:txBody>
      </p:sp>
      <p:pic>
        <p:nvPicPr>
          <p:cNvPr id="10" name="Picture 2" descr="http://www.clker.com/cliparts/0/7/t/7/m/a/wind-turbine-hi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100" y="3465600"/>
            <a:ext cx="985926" cy="18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3961468" y="5434607"/>
            <a:ext cx="1346558" cy="93610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2286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mtClean="0"/>
              <a:t>Repair ~2-5 days</a:t>
            </a:r>
            <a:endParaRPr lang="en-GB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5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campaign timeline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65978990"/>
              </p:ext>
            </p:extLst>
          </p:nvPr>
        </p:nvGraphicFramePr>
        <p:xfrm>
          <a:off x="247650" y="1341438"/>
          <a:ext cx="8716963" cy="4824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Campaign Motivation and 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Knowing what we do about erosion we set out to quantify benefit of repairs</a:t>
            </a:r>
          </a:p>
          <a:p>
            <a:r>
              <a:rPr lang="en-GB" dirty="0"/>
              <a:t>Cost of inspection and repair is known</a:t>
            </a:r>
          </a:p>
          <a:p>
            <a:r>
              <a:rPr lang="en-GB" dirty="0"/>
              <a:t>Cost of lost yield is </a:t>
            </a:r>
            <a:r>
              <a:rPr lang="en-GB" b="1" dirty="0">
                <a:solidFill>
                  <a:schemeClr val="accent1"/>
                </a:solidFill>
              </a:rPr>
              <a:t>not known</a:t>
            </a:r>
          </a:p>
          <a:p>
            <a:r>
              <a:rPr lang="en-GB" dirty="0"/>
              <a:t>Few </a:t>
            </a:r>
            <a:r>
              <a:rPr lang="en-GB" dirty="0" smtClean="0"/>
              <a:t>public existing </a:t>
            </a:r>
            <a:r>
              <a:rPr lang="en-GB" dirty="0"/>
              <a:t>field </a:t>
            </a:r>
            <a:r>
              <a:rPr lang="en-GB" dirty="0" smtClean="0"/>
              <a:t>measurements which may </a:t>
            </a:r>
            <a:r>
              <a:rPr lang="en-GB" dirty="0"/>
              <a:t>struggle for credibility</a:t>
            </a:r>
          </a:p>
          <a:p>
            <a:r>
              <a:rPr lang="en-GB" dirty="0"/>
              <a:t>Important to conduct a campaign which </a:t>
            </a:r>
            <a:r>
              <a:rPr lang="en-GB" b="1" dirty="0">
                <a:solidFill>
                  <a:schemeClr val="accent1"/>
                </a:solidFill>
              </a:rPr>
              <a:t>isolates</a:t>
            </a:r>
            <a:r>
              <a:rPr lang="en-GB" dirty="0"/>
              <a:t> effect of erosion from other factors</a:t>
            </a:r>
          </a:p>
          <a:p>
            <a:r>
              <a:rPr lang="en-GB" dirty="0"/>
              <a:t>Striving for balance of achievable campaign and low uncertainty</a:t>
            </a:r>
          </a:p>
          <a:p>
            <a:endParaRPr lang="en-GB" dirty="0"/>
          </a:p>
        </p:txBody>
      </p:sp>
      <p:pic>
        <p:nvPicPr>
          <p:cNvPr id="6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r="11259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0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turbine and site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780596" y="1268759"/>
            <a:ext cx="4083061" cy="5000193"/>
          </a:xfrm>
        </p:spPr>
        <p:txBody>
          <a:bodyPr>
            <a:normAutofit/>
          </a:bodyPr>
          <a:lstStyle/>
          <a:p>
            <a:r>
              <a:rPr lang="en-GB" dirty="0"/>
              <a:t>Turbine mounted Lidar</a:t>
            </a:r>
          </a:p>
          <a:p>
            <a:r>
              <a:rPr lang="en-GB" dirty="0"/>
              <a:t>Commercial UK offshore site</a:t>
            </a:r>
          </a:p>
          <a:p>
            <a:r>
              <a:rPr lang="en-GB" dirty="0"/>
              <a:t>Age of blades approx. 5 years at beginning of test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Reasonably consistent erosion on all blades</a:t>
            </a:r>
          </a:p>
          <a:p>
            <a:r>
              <a:rPr lang="en-GB" dirty="0"/>
              <a:t>Not the most severe erosion we have seen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-314" r="4814" b="38370"/>
          <a:stretch/>
        </p:blipFill>
        <p:spPr>
          <a:xfrm>
            <a:off x="370674" y="3542734"/>
            <a:ext cx="4273334" cy="278354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62" y="1272938"/>
            <a:ext cx="3691438" cy="244409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788024" y="3828238"/>
            <a:ext cx="3744416" cy="2473375"/>
            <a:chOff x="1647524" y="2247872"/>
            <a:chExt cx="3369763" cy="222589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69564" t="15213" r="8696" b="55185"/>
            <a:stretch/>
          </p:blipFill>
          <p:spPr>
            <a:xfrm>
              <a:off x="1647524" y="2247872"/>
              <a:ext cx="1700339" cy="22258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27950" t="16455" r="50788" b="54091"/>
            <a:stretch/>
          </p:blipFill>
          <p:spPr>
            <a:xfrm>
              <a:off x="3347863" y="2247872"/>
              <a:ext cx="1669424" cy="222589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966392" y="3835225"/>
            <a:ext cx="3422032" cy="2466388"/>
            <a:chOff x="1141824" y="2996952"/>
            <a:chExt cx="4029876" cy="294597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l="26769" t="21364" r="59056" b="49182"/>
            <a:stretch/>
          </p:blipFill>
          <p:spPr>
            <a:xfrm>
              <a:off x="1141824" y="2996952"/>
              <a:ext cx="1472989" cy="294597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l="30313" t="27909" r="51575" b="50409"/>
            <a:stretch/>
          </p:blipFill>
          <p:spPr>
            <a:xfrm>
              <a:off x="2614813" y="2996952"/>
              <a:ext cx="2556887" cy="2945978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79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Sensitivity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35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Sensitivity analysis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67544" y="1276430"/>
            <a:ext cx="4795713" cy="5256585"/>
          </a:xfrm>
        </p:spPr>
        <p:txBody>
          <a:bodyPr>
            <a:normAutofit/>
          </a:bodyPr>
          <a:lstStyle/>
          <a:p>
            <a:r>
              <a:rPr lang="en-GB" dirty="0" smtClean="0"/>
              <a:t>Definition of sufficient data for comparative before and after analysis informed by </a:t>
            </a:r>
            <a:r>
              <a:rPr lang="en-GB" b="1" dirty="0" smtClean="0"/>
              <a:t>sensitivity</a:t>
            </a:r>
            <a:r>
              <a:rPr lang="en-GB" dirty="0" smtClean="0"/>
              <a:t> of power curve to various parameters; only some are listed here.</a:t>
            </a:r>
          </a:p>
          <a:p>
            <a:r>
              <a:rPr lang="en-GB" dirty="0" smtClean="0"/>
              <a:t>Provides confidence in reducing the contribution of </a:t>
            </a:r>
            <a:r>
              <a:rPr lang="en-GB" b="1" dirty="0" smtClean="0"/>
              <a:t>non-erosion</a:t>
            </a:r>
            <a:r>
              <a:rPr lang="en-GB" dirty="0" smtClean="0"/>
              <a:t> parameters to performance shift.</a:t>
            </a:r>
          </a:p>
          <a:p>
            <a:r>
              <a:rPr lang="en-GB" dirty="0" smtClean="0"/>
              <a:t>Enables comparison of </a:t>
            </a:r>
            <a:r>
              <a:rPr lang="en-GB" b="1" dirty="0" smtClean="0"/>
              <a:t>like for like </a:t>
            </a:r>
            <a:r>
              <a:rPr lang="en-GB" dirty="0" smtClean="0"/>
              <a:t>test conditions across seasons.</a:t>
            </a:r>
          </a:p>
          <a:p>
            <a:r>
              <a:rPr lang="en-GB" dirty="0" smtClean="0"/>
              <a:t>IEC criteria (e.g. 180 hours) met   </a:t>
            </a:r>
            <a:r>
              <a:rPr lang="en-GB" b="1" dirty="0" smtClean="0"/>
              <a:t>after</a:t>
            </a:r>
            <a:r>
              <a:rPr lang="en-GB" dirty="0" smtClean="0"/>
              <a:t> screening by sensitivity driven criteria; a large dataset.</a:t>
            </a:r>
          </a:p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8" descr="http://www.noaanews.noaa.gov/stories2011/images/vattenfall-image_3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372" y="4371041"/>
            <a:ext cx="2050366" cy="153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ffden-2.phys.uaf.edu/webproj/212_spring_2014/Patrick_Dewane/Patrick_Dewane/Images/cold-hot-ai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760" r="1050" b="18872"/>
          <a:stretch/>
        </p:blipFill>
        <p:spPr bwMode="auto">
          <a:xfrm>
            <a:off x="6167743" y="1412850"/>
            <a:ext cx="1811989" cy="86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167743" y="2804545"/>
            <a:ext cx="1811989" cy="964261"/>
            <a:chOff x="3995936" y="3863692"/>
            <a:chExt cx="1925898" cy="96426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2" name="Right Arrow 11"/>
            <p:cNvSpPr/>
            <p:nvPr/>
          </p:nvSpPr>
          <p:spPr>
            <a:xfrm>
              <a:off x="3995936" y="4077072"/>
              <a:ext cx="432048" cy="144016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995936" y="4293096"/>
              <a:ext cx="620087" cy="114848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995936" y="4473116"/>
              <a:ext cx="432048" cy="144016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995936" y="4681500"/>
              <a:ext cx="720080" cy="128012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995936" y="3863702"/>
              <a:ext cx="432048" cy="144016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499992" y="4479952"/>
              <a:ext cx="432048" cy="144016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5008792" y="4479952"/>
              <a:ext cx="432048" cy="144016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788614" y="4673498"/>
              <a:ext cx="432048" cy="144016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4497328" y="4077072"/>
              <a:ext cx="432048" cy="144016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4692775" y="4285456"/>
              <a:ext cx="720080" cy="128012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5477795" y="4293096"/>
              <a:ext cx="443860" cy="120372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4497328" y="3863692"/>
              <a:ext cx="432048" cy="144016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017940" y="4073560"/>
              <a:ext cx="432048" cy="144016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008791" y="3863692"/>
              <a:ext cx="912863" cy="131088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5489786" y="4067614"/>
              <a:ext cx="432048" cy="144016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5274162" y="4673498"/>
              <a:ext cx="325377" cy="146453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5465222" y="4480302"/>
              <a:ext cx="432048" cy="144016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5632339" y="4681500"/>
              <a:ext cx="262517" cy="146453"/>
            </a:xfrm>
            <a:prstGeom prst="rightArrow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Picture 29" descr="http://www.mdpi.com/energies/energies-07-03339/article_deploy/html/images/energies-07-03339f3-102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5" t="7952" b="6134"/>
          <a:stretch/>
        </p:blipFill>
        <p:spPr bwMode="auto">
          <a:xfrm>
            <a:off x="7260173" y="4371041"/>
            <a:ext cx="1376272" cy="15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ontent Placeholder 3"/>
          <p:cNvSpPr txBox="1">
            <a:spLocks/>
          </p:cNvSpPr>
          <p:nvPr/>
        </p:nvSpPr>
        <p:spPr>
          <a:xfrm>
            <a:off x="6421781" y="2342134"/>
            <a:ext cx="2808312" cy="259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>
                <a:solidFill>
                  <a:schemeClr val="accent1"/>
                </a:solidFill>
              </a:rPr>
              <a:t>Air density</a:t>
            </a:r>
            <a:endParaRPr lang="en-GB" sz="1800" dirty="0">
              <a:solidFill>
                <a:schemeClr val="accent1"/>
              </a:solidFill>
            </a:endParaRP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6339036" y="3854864"/>
            <a:ext cx="2808312" cy="259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>
                <a:solidFill>
                  <a:schemeClr val="accent1"/>
                </a:solidFill>
              </a:rPr>
              <a:t>Turbulence</a:t>
            </a:r>
            <a:endParaRPr lang="en-GB" sz="1800" dirty="0">
              <a:solidFill>
                <a:schemeClr val="accent1"/>
              </a:solidFill>
            </a:endParaRPr>
          </a:p>
        </p:txBody>
      </p:sp>
      <p:sp>
        <p:nvSpPr>
          <p:cNvPr id="33" name="Content Placeholder 3"/>
          <p:cNvSpPr txBox="1">
            <a:spLocks/>
          </p:cNvSpPr>
          <p:nvPr/>
        </p:nvSpPr>
        <p:spPr>
          <a:xfrm>
            <a:off x="7374716" y="6004247"/>
            <a:ext cx="2808312" cy="259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>
                <a:solidFill>
                  <a:schemeClr val="accent1"/>
                </a:solidFill>
              </a:rPr>
              <a:t>Wind shear</a:t>
            </a:r>
            <a:endParaRPr lang="en-GB" sz="1800" dirty="0">
              <a:solidFill>
                <a:schemeClr val="accent1"/>
              </a:solidFill>
            </a:endParaRPr>
          </a:p>
        </p:txBody>
      </p:sp>
      <p:sp>
        <p:nvSpPr>
          <p:cNvPr id="34" name="Content Placeholder 3"/>
          <p:cNvSpPr txBox="1">
            <a:spLocks/>
          </p:cNvSpPr>
          <p:nvPr/>
        </p:nvSpPr>
        <p:spPr>
          <a:xfrm>
            <a:off x="5045215" y="6039765"/>
            <a:ext cx="2808312" cy="259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>
                <a:solidFill>
                  <a:schemeClr val="accent1"/>
                </a:solidFill>
              </a:rPr>
              <a:t>Wake effects</a:t>
            </a:r>
            <a:endParaRPr lang="en-GB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3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041" b="6041"/>
          <a:stretch>
            <a:fillRect/>
          </a:stretch>
        </p:blipFill>
        <p:spPr>
          <a:xfrm>
            <a:off x="247526" y="1268759"/>
            <a:ext cx="4108450" cy="4681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of measurement campaign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368490" y="1241946"/>
            <a:ext cx="3739486" cy="4831308"/>
          </a:xfrm>
          <a:custGeom>
            <a:avLst/>
            <a:gdLst>
              <a:gd name="connsiteX0" fmla="*/ 3739486 w 3739486"/>
              <a:gd name="connsiteY0" fmla="*/ 13648 h 4831308"/>
              <a:gd name="connsiteX1" fmla="*/ 0 w 3739486"/>
              <a:gd name="connsiteY1" fmla="*/ 0 h 4831308"/>
              <a:gd name="connsiteX2" fmla="*/ 13647 w 3739486"/>
              <a:gd name="connsiteY2" fmla="*/ 723332 h 4831308"/>
              <a:gd name="connsiteX3" fmla="*/ 300250 w 3739486"/>
              <a:gd name="connsiteY3" fmla="*/ 736979 h 4831308"/>
              <a:gd name="connsiteX4" fmla="*/ 368489 w 3739486"/>
              <a:gd name="connsiteY4" fmla="*/ 3275463 h 4831308"/>
              <a:gd name="connsiteX5" fmla="*/ 354841 w 3739486"/>
              <a:gd name="connsiteY5" fmla="*/ 4831308 h 4831308"/>
              <a:gd name="connsiteX6" fmla="*/ 3616656 w 3739486"/>
              <a:gd name="connsiteY6" fmla="*/ 4831308 h 4831308"/>
              <a:gd name="connsiteX7" fmla="*/ 3616656 w 3739486"/>
              <a:gd name="connsiteY7" fmla="*/ 3521123 h 4831308"/>
              <a:gd name="connsiteX8" fmla="*/ 436728 w 3739486"/>
              <a:gd name="connsiteY8" fmla="*/ 3521123 h 4831308"/>
              <a:gd name="connsiteX9" fmla="*/ 436728 w 3739486"/>
              <a:gd name="connsiteY9" fmla="*/ 696036 h 4831308"/>
              <a:gd name="connsiteX10" fmla="*/ 3725838 w 3739486"/>
              <a:gd name="connsiteY10" fmla="*/ 696036 h 4831308"/>
              <a:gd name="connsiteX11" fmla="*/ 3739486 w 3739486"/>
              <a:gd name="connsiteY11" fmla="*/ 13648 h 4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39486" h="4831308">
                <a:moveTo>
                  <a:pt x="3739486" y="13648"/>
                </a:moveTo>
                <a:lnTo>
                  <a:pt x="0" y="0"/>
                </a:lnTo>
                <a:lnTo>
                  <a:pt x="13647" y="723332"/>
                </a:lnTo>
                <a:lnTo>
                  <a:pt x="300250" y="736979"/>
                </a:lnTo>
                <a:lnTo>
                  <a:pt x="368489" y="3275463"/>
                </a:lnTo>
                <a:lnTo>
                  <a:pt x="354841" y="4831308"/>
                </a:lnTo>
                <a:lnTo>
                  <a:pt x="3616656" y="4831308"/>
                </a:lnTo>
                <a:lnTo>
                  <a:pt x="3616656" y="3521123"/>
                </a:lnTo>
                <a:lnTo>
                  <a:pt x="436728" y="3521123"/>
                </a:lnTo>
                <a:lnTo>
                  <a:pt x="436728" y="696036"/>
                </a:lnTo>
                <a:lnTo>
                  <a:pt x="3725838" y="696036"/>
                </a:lnTo>
                <a:lnTo>
                  <a:pt x="3739486" y="13648"/>
                </a:ln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395535" y="1268759"/>
            <a:ext cx="3742419" cy="792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65547" y="4725144"/>
            <a:ext cx="3500411" cy="1348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789357" y="4725144"/>
            <a:ext cx="3983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 smtClean="0"/>
              <a:t>AEP uplift post blade repair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2.04</a:t>
            </a:r>
            <a:r>
              <a:rPr lang="en-GB" b="1" dirty="0"/>
              <a:t>% </a:t>
            </a:r>
            <a:r>
              <a:rPr lang="en-GB" dirty="0"/>
              <a:t>at 7m/s </a:t>
            </a:r>
            <a:endParaRPr lang="en-GB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1.73</a:t>
            </a:r>
            <a:r>
              <a:rPr lang="en-GB" b="1" dirty="0"/>
              <a:t>% </a:t>
            </a:r>
            <a:r>
              <a:rPr lang="en-GB" dirty="0"/>
              <a:t>at 8m/s </a:t>
            </a:r>
            <a:endParaRPr lang="en-GB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1.47</a:t>
            </a:r>
            <a:r>
              <a:rPr lang="en-GB" b="1" dirty="0"/>
              <a:t>% </a:t>
            </a:r>
            <a:r>
              <a:rPr lang="en-GB" dirty="0"/>
              <a:t>at </a:t>
            </a:r>
            <a:r>
              <a:rPr lang="en-GB" dirty="0" smtClean="0"/>
              <a:t>9m/s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995936" y="1110544"/>
            <a:ext cx="5148064" cy="554461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Positive result for methodology</a:t>
            </a:r>
          </a:p>
          <a:p>
            <a:r>
              <a:rPr lang="en-GB" dirty="0" smtClean="0"/>
              <a:t>Possible </a:t>
            </a:r>
            <a:r>
              <a:rPr lang="en-GB" dirty="0"/>
              <a:t>to detect a noticeable performance shift post blade repair</a:t>
            </a:r>
          </a:p>
          <a:p>
            <a:r>
              <a:rPr lang="en-GB" dirty="0" smtClean="0"/>
              <a:t>Confidence in </a:t>
            </a:r>
            <a:r>
              <a:rPr lang="en-GB" dirty="0"/>
              <a:t>a robust and significant result</a:t>
            </a:r>
          </a:p>
          <a:p>
            <a:r>
              <a:rPr lang="en-GB" dirty="0"/>
              <a:t>Uncertainty has been </a:t>
            </a:r>
            <a:r>
              <a:rPr lang="en-GB" dirty="0" smtClean="0"/>
              <a:t>calculated: Category B discounted in this relative comparison, Category A significantly lower than AEP shift detected</a:t>
            </a:r>
            <a:endParaRPr lang="en-GB" dirty="0"/>
          </a:p>
          <a:p>
            <a:r>
              <a:rPr lang="en-GB" dirty="0"/>
              <a:t>AEP impact based on non site specific wind speed distributions</a:t>
            </a:r>
          </a:p>
          <a:p>
            <a:r>
              <a:rPr lang="en-GB" dirty="0">
                <a:solidFill>
                  <a:schemeClr val="accent1"/>
                </a:solidFill>
              </a:rPr>
              <a:t>However, this is only </a:t>
            </a:r>
            <a:r>
              <a:rPr lang="en-GB" b="1" dirty="0">
                <a:solidFill>
                  <a:schemeClr val="accent1"/>
                </a:solidFill>
              </a:rPr>
              <a:t>one result</a:t>
            </a:r>
          </a:p>
          <a:p>
            <a:r>
              <a:rPr lang="en-GB" dirty="0"/>
              <a:t>It is a single level of erosion, turbine, site, and atmospheric condition</a:t>
            </a:r>
          </a:p>
          <a:p>
            <a:r>
              <a:rPr lang="en-GB" dirty="0"/>
              <a:t>Details </a:t>
            </a:r>
            <a:r>
              <a:rPr lang="en-GB" dirty="0" smtClean="0"/>
              <a:t>remain anonymised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33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to ORE Catapult</a:t>
            </a:r>
          </a:p>
          <a:p>
            <a:r>
              <a:rPr lang="en-GB" dirty="0"/>
              <a:t>Introduction to Blade </a:t>
            </a:r>
            <a:r>
              <a:rPr lang="en-GB" dirty="0" smtClean="0"/>
              <a:t>Erosion</a:t>
            </a:r>
            <a:endParaRPr lang="en-GB" dirty="0"/>
          </a:p>
          <a:p>
            <a:r>
              <a:rPr lang="en-GB" dirty="0"/>
              <a:t>Current situation</a:t>
            </a:r>
          </a:p>
          <a:p>
            <a:r>
              <a:rPr lang="en-GB" dirty="0"/>
              <a:t>How to quantify the cost of energy impact</a:t>
            </a:r>
          </a:p>
          <a:p>
            <a:r>
              <a:rPr lang="en-GB" dirty="0"/>
              <a:t>Our initial findings</a:t>
            </a:r>
          </a:p>
          <a:p>
            <a:r>
              <a:rPr lang="en-GB" dirty="0"/>
              <a:t>Opportunities to improve decision making</a:t>
            </a:r>
          </a:p>
          <a:p>
            <a:r>
              <a:rPr lang="en-GB" dirty="0" smtClean="0"/>
              <a:t>Future </a:t>
            </a:r>
            <a:r>
              <a:rPr lang="en-GB" dirty="0"/>
              <a:t>work</a:t>
            </a:r>
          </a:p>
          <a:p>
            <a:r>
              <a:rPr lang="en-GB" dirty="0"/>
              <a:t>Wider research</a:t>
            </a:r>
          </a:p>
          <a:p>
            <a:r>
              <a:rPr lang="en-GB" dirty="0"/>
              <a:t>Questions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65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Improved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59554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 benefit understanding</a:t>
            </a:r>
          </a:p>
        </p:txBody>
      </p:sp>
      <p:pic>
        <p:nvPicPr>
          <p:cNvPr id="5" name="Content Placeholder 1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11560" y="1268760"/>
            <a:ext cx="7953170" cy="45947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 rot="21414266">
            <a:off x="4967819" y="1290480"/>
            <a:ext cx="3664579" cy="3006524"/>
            <a:chOff x="662048" y="1541258"/>
            <a:chExt cx="6519802" cy="1755002"/>
          </a:xfrm>
        </p:grpSpPr>
        <p:sp>
          <p:nvSpPr>
            <p:cNvPr id="13" name="Rounded Rectangle 12"/>
            <p:cNvSpPr/>
            <p:nvPr/>
          </p:nvSpPr>
          <p:spPr>
            <a:xfrm rot="509149">
              <a:off x="662048" y="1762230"/>
              <a:ext cx="5688632" cy="1534030"/>
            </a:xfrm>
            <a:prstGeom prst="round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459777">
              <a:off x="2126469" y="1541258"/>
              <a:ext cx="5055381" cy="269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rgbClr val="7030A0"/>
                  </a:solidFill>
                </a:rPr>
                <a:t>Understanding</a:t>
              </a:r>
              <a:endParaRPr lang="en-GB" sz="24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1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Progression of erosion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72816"/>
            <a:ext cx="7825426" cy="36991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020489">
            <a:off x="1391924" y="3912040"/>
            <a:ext cx="6408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>
                <a:ln>
                  <a:solidFill>
                    <a:schemeClr val="accent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CONCEPT ONLY</a:t>
            </a:r>
            <a:endParaRPr lang="en-GB" sz="6000" dirty="0">
              <a:ln>
                <a:solidFill>
                  <a:schemeClr val="accent1"/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9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Linking erosion to performance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5"/>
          </p:nvPr>
        </p:nvSpPr>
        <p:spPr>
          <a:xfrm>
            <a:off x="395535" y="1296143"/>
            <a:ext cx="8427119" cy="4941169"/>
          </a:xfrm>
        </p:spPr>
        <p:txBody>
          <a:bodyPr>
            <a:normAutofit/>
          </a:bodyPr>
          <a:lstStyle/>
          <a:p>
            <a:r>
              <a:rPr lang="en-GB" sz="2400" dirty="0" smtClean="0"/>
              <a:t>To enable evidence based decision making on intervention options such as:</a:t>
            </a:r>
          </a:p>
          <a:p>
            <a:pPr lvl="1"/>
            <a:r>
              <a:rPr lang="en-GB" sz="2400" dirty="0" smtClean="0"/>
              <a:t>Remote inspection</a:t>
            </a:r>
          </a:p>
          <a:p>
            <a:pPr lvl="1"/>
            <a:r>
              <a:rPr lang="en-GB" sz="2400" dirty="0" smtClean="0"/>
              <a:t>Rope access inspection</a:t>
            </a:r>
          </a:p>
          <a:p>
            <a:pPr lvl="1"/>
            <a:r>
              <a:rPr lang="en-GB" sz="2400" dirty="0" smtClean="0"/>
              <a:t>Light repair</a:t>
            </a:r>
          </a:p>
          <a:p>
            <a:pPr lvl="1"/>
            <a:r>
              <a:rPr lang="en-GB" sz="2400" dirty="0" smtClean="0"/>
              <a:t>Major repair</a:t>
            </a:r>
          </a:p>
          <a:p>
            <a:pPr lvl="1"/>
            <a:r>
              <a:rPr lang="en-GB" sz="2400" dirty="0" smtClean="0"/>
              <a:t>Blade removal</a:t>
            </a:r>
          </a:p>
          <a:p>
            <a:endParaRPr lang="en-GB" sz="2400" dirty="0" smtClean="0">
              <a:solidFill>
                <a:schemeClr val="accent1"/>
              </a:solidFill>
            </a:endParaRPr>
          </a:p>
          <a:p>
            <a:r>
              <a:rPr lang="en-GB" sz="2400" b="1" dirty="0" smtClean="0">
                <a:solidFill>
                  <a:schemeClr val="accent1"/>
                </a:solidFill>
              </a:rPr>
              <a:t>It is essential to link cost of action or inaction to cost of repair or inspection work</a:t>
            </a:r>
          </a:p>
          <a:p>
            <a:pPr marL="2667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64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Erosion class and performance loss</a:t>
            </a:r>
            <a:endParaRPr lang="en-GB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4"/>
            <p:extLst/>
          </p:nvPr>
        </p:nvGraphicFramePr>
        <p:xfrm>
          <a:off x="538882" y="1292561"/>
          <a:ext cx="8065568" cy="3355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392"/>
                <a:gridCol w="2016392"/>
                <a:gridCol w="2016392"/>
                <a:gridCol w="2016392"/>
              </a:tblGrid>
              <a:tr h="1056319">
                <a:tc>
                  <a:txBody>
                    <a:bodyPr/>
                    <a:lstStyle/>
                    <a:p>
                      <a:r>
                        <a:rPr lang="en-GB" b="1" dirty="0" smtClean="0"/>
                        <a:t>Erosion severity</a:t>
                      </a:r>
                      <a:r>
                        <a:rPr lang="en-GB" b="1" baseline="0" dirty="0" smtClean="0"/>
                        <a:t> class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Blade</a:t>
                      </a:r>
                      <a:r>
                        <a:rPr lang="en-GB" baseline="0" dirty="0" smtClean="0"/>
                        <a:t> surface coverage (%)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Variable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Production loss (%)</a:t>
                      </a:r>
                      <a:endParaRPr lang="en-GB" b="1" dirty="0"/>
                    </a:p>
                  </a:txBody>
                  <a:tcPr/>
                </a:tc>
              </a:tr>
              <a:tr h="459777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r>
                        <a:rPr lang="en-GB" baseline="0" dirty="0" smtClean="0"/>
                        <a:t> - 1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0 – 0.5</a:t>
                      </a:r>
                      <a:endParaRPr lang="en-GB" b="1" dirty="0"/>
                    </a:p>
                  </a:txBody>
                  <a:tcPr/>
                </a:tc>
              </a:tr>
              <a:tr h="459777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2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r>
                        <a:rPr lang="en-GB" baseline="0" dirty="0" smtClean="0"/>
                        <a:t> - 3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0.5 – 1.2</a:t>
                      </a:r>
                      <a:endParaRPr lang="en-GB" b="1" dirty="0"/>
                    </a:p>
                  </a:txBody>
                  <a:tcPr/>
                </a:tc>
              </a:tr>
              <a:tr h="459777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3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r>
                        <a:rPr lang="en-GB" baseline="0" dirty="0" smtClean="0"/>
                        <a:t> - 5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W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1.2 – 2.3</a:t>
                      </a:r>
                      <a:endParaRPr lang="en-GB" b="1" dirty="0"/>
                    </a:p>
                  </a:txBody>
                  <a:tcPr/>
                </a:tc>
              </a:tr>
              <a:tr h="459777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</a:t>
                      </a:r>
                      <a:r>
                        <a:rPr lang="en-GB" baseline="0" dirty="0" smtClean="0"/>
                        <a:t> - 10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2.3 – 4</a:t>
                      </a:r>
                      <a:endParaRPr lang="en-GB" b="1" dirty="0"/>
                    </a:p>
                  </a:txBody>
                  <a:tcPr/>
                </a:tc>
              </a:tr>
              <a:tr h="459777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5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&gt;10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&gt;4</a:t>
                      </a:r>
                      <a:endParaRPr lang="en-GB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 rot="19854181">
            <a:off x="1102188" y="2441756"/>
            <a:ext cx="6408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>
                <a:ln>
                  <a:solidFill>
                    <a:schemeClr val="accent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CONCEPT ONLY</a:t>
            </a:r>
            <a:endParaRPr lang="en-GB" sz="6000" dirty="0">
              <a:ln>
                <a:solidFill>
                  <a:schemeClr val="accent1"/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4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87732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132856"/>
            <a:ext cx="2952328" cy="2952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496366" y="1484312"/>
            <a:ext cx="5659810" cy="5068416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Build a fuller picture</a:t>
            </a:r>
          </a:p>
          <a:p>
            <a:r>
              <a:rPr lang="en-GB" dirty="0" smtClean="0"/>
              <a:t>Requiring more measurements and more analysis</a:t>
            </a:r>
          </a:p>
          <a:p>
            <a:r>
              <a:rPr lang="en-GB" dirty="0" smtClean="0"/>
              <a:t>Help operators understand what AEP impact erosion is having at their site</a:t>
            </a:r>
          </a:p>
          <a:p>
            <a:r>
              <a:rPr lang="en-GB" dirty="0" smtClean="0"/>
              <a:t>Describe how erosion impacts AEP:</a:t>
            </a:r>
          </a:p>
          <a:p>
            <a:pPr lvl="1"/>
            <a:r>
              <a:rPr lang="en-GB" dirty="0" smtClean="0"/>
              <a:t>At different sites</a:t>
            </a:r>
          </a:p>
          <a:p>
            <a:pPr lvl="1"/>
            <a:r>
              <a:rPr lang="en-GB" dirty="0" smtClean="0"/>
              <a:t>In different atmospheric conditions</a:t>
            </a:r>
          </a:p>
          <a:p>
            <a:pPr lvl="1"/>
            <a:r>
              <a:rPr lang="en-GB" dirty="0" smtClean="0"/>
              <a:t>On different turbine types</a:t>
            </a:r>
          </a:p>
          <a:p>
            <a:pPr lvl="1"/>
            <a:r>
              <a:rPr lang="en-GB" dirty="0" smtClean="0"/>
              <a:t>With different levels of erosion severity</a:t>
            </a:r>
          </a:p>
          <a:p>
            <a:r>
              <a:rPr lang="en-GB" dirty="0" smtClean="0"/>
              <a:t>Deliver actionable advice on how erosion impacts performance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8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relevance to O&amp;M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635896" y="1268760"/>
            <a:ext cx="5227761" cy="5040560"/>
          </a:xfrm>
        </p:spPr>
        <p:txBody>
          <a:bodyPr>
            <a:normAutofit/>
          </a:bodyPr>
          <a:lstStyle/>
          <a:p>
            <a:r>
              <a:rPr lang="en-GB" dirty="0" smtClean="0"/>
              <a:t>This kind of methodology has proven useful in study of erosion</a:t>
            </a:r>
          </a:p>
          <a:p>
            <a:r>
              <a:rPr lang="en-GB" dirty="0" smtClean="0"/>
              <a:t>There are other potential applications</a:t>
            </a:r>
          </a:p>
          <a:p>
            <a:r>
              <a:rPr lang="en-GB" dirty="0" smtClean="0"/>
              <a:t>Similar techniques applicable to other repairs or upgrades:</a:t>
            </a:r>
          </a:p>
          <a:p>
            <a:pPr lvl="1"/>
            <a:r>
              <a:rPr lang="en-GB" dirty="0" smtClean="0"/>
              <a:t>Control revisions </a:t>
            </a:r>
          </a:p>
          <a:p>
            <a:pPr lvl="1"/>
            <a:r>
              <a:rPr lang="en-GB" dirty="0" smtClean="0"/>
              <a:t>Blade add-ons</a:t>
            </a:r>
            <a:endParaRPr lang="en-GB" dirty="0"/>
          </a:p>
          <a:p>
            <a:pPr lvl="1"/>
            <a:r>
              <a:rPr lang="en-GB" dirty="0" smtClean="0"/>
              <a:t>Major maintenance interventions</a:t>
            </a:r>
          </a:p>
          <a:p>
            <a:pPr lvl="1"/>
            <a:r>
              <a:rPr lang="en-GB" dirty="0" smtClean="0"/>
              <a:t>Yaw misalignment</a:t>
            </a:r>
          </a:p>
          <a:p>
            <a:r>
              <a:rPr lang="en-GB" dirty="0" smtClean="0"/>
              <a:t>Success depends on finding </a:t>
            </a:r>
            <a:r>
              <a:rPr lang="en-GB" b="1" dirty="0" smtClean="0"/>
              <a:t>cost </a:t>
            </a:r>
            <a:r>
              <a:rPr lang="en-GB" b="1" dirty="0"/>
              <a:t>efficient </a:t>
            </a:r>
            <a:r>
              <a:rPr lang="en-GB" dirty="0" smtClean="0"/>
              <a:t>ways to conduct investigations</a:t>
            </a:r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2" y="1268760"/>
            <a:ext cx="3262373" cy="216024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3568" y="3645024"/>
            <a:ext cx="2652888" cy="2188891"/>
            <a:chOff x="6300192" y="1367817"/>
            <a:chExt cx="1922030" cy="1585862"/>
          </a:xfrm>
        </p:grpSpPr>
        <p:pic>
          <p:nvPicPr>
            <p:cNvPr id="7" name="Picture 2" descr="http://www.clker.com/cliparts/0/7/t/7/m/a/wind-turbine-hi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1367817"/>
              <a:ext cx="841910" cy="1585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Curved Connector 7"/>
            <p:cNvCxnSpPr/>
            <p:nvPr/>
          </p:nvCxnSpPr>
          <p:spPr>
            <a:xfrm>
              <a:off x="6300192" y="1700808"/>
              <a:ext cx="684076" cy="404999"/>
            </a:xfrm>
            <a:prstGeom prst="curvedConnector3">
              <a:avLst>
                <a:gd name="adj1" fmla="val -18050"/>
              </a:avLst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8"/>
            <p:cNvCxnSpPr/>
            <p:nvPr/>
          </p:nvCxnSpPr>
          <p:spPr>
            <a:xfrm>
              <a:off x="7351284" y="1655849"/>
              <a:ext cx="684076" cy="404999"/>
            </a:xfrm>
            <a:prstGeom prst="curvedConnector3">
              <a:avLst>
                <a:gd name="adj1" fmla="val -18050"/>
              </a:avLst>
            </a:prstGeom>
            <a:ln>
              <a:solidFill>
                <a:schemeClr val="accent1"/>
              </a:solidFill>
              <a:headEnd type="triangle"/>
              <a:tailEnd type="triangl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6465002" y="1873758"/>
              <a:ext cx="1211478" cy="628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6401362" y="1792927"/>
              <a:ext cx="1196535" cy="1235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87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Wider research</a:t>
            </a:r>
          </a:p>
        </p:txBody>
      </p:sp>
    </p:spTree>
    <p:extLst>
      <p:ext uri="{BB962C8B-B14F-4D97-AF65-F5344CB8AC3E}">
        <p14:creationId xmlns:p14="http://schemas.microsoft.com/office/powerpoint/2010/main" val="309785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Wider blade erosion interest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247128" y="1268928"/>
            <a:ext cx="5621016" cy="4968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Also actively pursuing work in related areas:</a:t>
            </a:r>
          </a:p>
          <a:p>
            <a:r>
              <a:rPr lang="en-GB" dirty="0" smtClean="0"/>
              <a:t>Interest in materials and coatings test methods</a:t>
            </a:r>
          </a:p>
          <a:p>
            <a:r>
              <a:rPr lang="en-GB" dirty="0" smtClean="0"/>
              <a:t>Independent testing capability in 2017</a:t>
            </a:r>
            <a:endParaRPr lang="en-GB" dirty="0"/>
          </a:p>
          <a:p>
            <a:r>
              <a:rPr lang="en-GB" dirty="0" smtClean="0"/>
              <a:t>Fundamental </a:t>
            </a:r>
            <a:r>
              <a:rPr lang="en-GB" dirty="0" smtClean="0"/>
              <a:t>research into physics of particle interaction and material damage mechanisms</a:t>
            </a:r>
          </a:p>
          <a:p>
            <a:r>
              <a:rPr lang="en-GB" dirty="0" smtClean="0"/>
              <a:t>Inspection and access systems</a:t>
            </a:r>
          </a:p>
          <a:p>
            <a:r>
              <a:rPr lang="en-GB" dirty="0" smtClean="0"/>
              <a:t>Damage classification scheme(s)</a:t>
            </a:r>
          </a:p>
          <a:p>
            <a:pPr marL="0" indent="0">
              <a:buNone/>
            </a:pPr>
            <a:r>
              <a:rPr lang="en-GB" dirty="0"/>
              <a:t>F</a:t>
            </a:r>
            <a:r>
              <a:rPr lang="en-GB" dirty="0" smtClean="0"/>
              <a:t>ocussed on </a:t>
            </a:r>
            <a:r>
              <a:rPr lang="en-GB" b="1" dirty="0" smtClean="0"/>
              <a:t>innovation</a:t>
            </a:r>
            <a:r>
              <a:rPr lang="en-GB" dirty="0" smtClean="0"/>
              <a:t>, </a:t>
            </a:r>
            <a:r>
              <a:rPr lang="en-GB" b="1" dirty="0" smtClean="0"/>
              <a:t>cost of energy</a:t>
            </a:r>
            <a:r>
              <a:rPr lang="en-GB" dirty="0" smtClean="0"/>
              <a:t> </a:t>
            </a:r>
            <a:r>
              <a:rPr lang="en-GB" b="1" dirty="0" smtClean="0"/>
              <a:t>reduction</a:t>
            </a:r>
            <a:r>
              <a:rPr lang="en-GB" dirty="0" smtClean="0"/>
              <a:t> and </a:t>
            </a:r>
            <a:r>
              <a:rPr lang="en-GB" b="1" dirty="0" smtClean="0"/>
              <a:t>UK economic benefit</a:t>
            </a:r>
            <a:endParaRPr lang="en-GB" b="1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1543" b="11543"/>
          <a:stretch>
            <a:fillRect/>
          </a:stretch>
        </p:blipFill>
        <p:spPr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2575" b="2575"/>
          <a:stretch>
            <a:fillRect/>
          </a:stretch>
        </p:blipFill>
        <p:spPr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9719" b="9719"/>
          <a:stretch>
            <a:fillRect/>
          </a:stretch>
        </p:blipFill>
        <p:spPr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96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ORE Catapult</a:t>
            </a:r>
          </a:p>
        </p:txBody>
      </p:sp>
    </p:spTree>
    <p:extLst>
      <p:ext uri="{BB962C8B-B14F-4D97-AF65-F5344CB8AC3E}">
        <p14:creationId xmlns:p14="http://schemas.microsoft.com/office/powerpoint/2010/main" val="36962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pic>
        <p:nvPicPr>
          <p:cNvPr id="4" name="Picture 4" descr="https://public-ch3302.files.1drv.com/y3pc-Tr7LafFKyeHudqPUCNAZhUaclhh4qmZjhZzwpYhL8MgjONtuAi8L0IjGSOOEc0R9hNz39NQuoUzWz_lSefnFmxi83jdKiUE-yq6R0ZBwZ7k9sJcw0z7SLpFaV6Gukv/CLIPART_OF_15195_SM.jpg%253Fpsid%253D1?rdrts=13397338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96752"/>
            <a:ext cx="6624736" cy="496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6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6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Delivery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4" y="1412776"/>
            <a:ext cx="8166863" cy="4896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6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Blade Erosion</a:t>
            </a:r>
          </a:p>
        </p:txBody>
      </p:sp>
    </p:spTree>
    <p:extLst>
      <p:ext uri="{BB962C8B-B14F-4D97-AF65-F5344CB8AC3E}">
        <p14:creationId xmlns:p14="http://schemas.microsoft.com/office/powerpoint/2010/main" val="10947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blade erosion?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Wind turbine blades move through the air at high speed</a:t>
            </a:r>
          </a:p>
          <a:p>
            <a:r>
              <a:rPr lang="en-GB" dirty="0"/>
              <a:t>They </a:t>
            </a:r>
            <a:r>
              <a:rPr lang="en-GB" dirty="0" smtClean="0"/>
              <a:t>encounter </a:t>
            </a:r>
            <a:r>
              <a:rPr lang="en-GB" dirty="0"/>
              <a:t>rain, hail, and particulates</a:t>
            </a:r>
          </a:p>
          <a:p>
            <a:r>
              <a:rPr lang="en-GB" dirty="0"/>
              <a:t>The impact of droplets or particulates damages blade coatings</a:t>
            </a:r>
          </a:p>
          <a:p>
            <a:r>
              <a:rPr lang="en-GB" dirty="0"/>
              <a:t>Over time the surface of blades (particularly leading edges) are observed to </a:t>
            </a:r>
            <a:r>
              <a:rPr lang="en-GB" b="1" dirty="0"/>
              <a:t>erode</a:t>
            </a:r>
            <a:r>
              <a:rPr lang="en-GB" dirty="0"/>
              <a:t> or wear away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There are analogies to aerospace and marine applications where erosion is </a:t>
            </a:r>
            <a:r>
              <a:rPr lang="en-GB" dirty="0" smtClean="0"/>
              <a:t>significant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1115616" y="3789040"/>
            <a:ext cx="6349106" cy="1471397"/>
            <a:chOff x="1031206" y="3573016"/>
            <a:chExt cx="6349106" cy="1471397"/>
          </a:xfrm>
        </p:grpSpPr>
        <p:pic>
          <p:nvPicPr>
            <p:cNvPr id="5" name="Picture 2" descr="http://virtualskies.arc.nasa.gov/aeronautics/images/wing5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99"/>
            <a:stretch/>
          </p:blipFill>
          <p:spPr bwMode="auto">
            <a:xfrm flipH="1">
              <a:off x="2195736" y="3573016"/>
              <a:ext cx="3825395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508104" y="3820398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chemeClr val="accent1"/>
                  </a:solidFill>
                </a:rPr>
                <a:t>Leading edge</a:t>
              </a:r>
              <a:endParaRPr lang="en-GB" b="1" dirty="0">
                <a:solidFill>
                  <a:schemeClr val="accent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1206" y="3789040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accent1"/>
                  </a:solidFill>
                </a:rPr>
                <a:t>Trailing edge</a:t>
              </a:r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8" name="Left Arrow 7"/>
            <p:cNvSpPr/>
            <p:nvPr/>
          </p:nvSpPr>
          <p:spPr>
            <a:xfrm>
              <a:off x="2848293" y="4374396"/>
              <a:ext cx="2520280" cy="3600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79912" y="4675081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accent1"/>
                  </a:solidFill>
                </a:rPr>
                <a:t>Flow</a:t>
              </a:r>
              <a:endParaRPr lang="en-GB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46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07" b="1022"/>
          <a:stretch/>
        </p:blipFill>
        <p:spPr>
          <a:xfrm>
            <a:off x="899593" y="1196752"/>
            <a:ext cx="6552728" cy="394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blade erosion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47128" y="1556792"/>
            <a:ext cx="8717360" cy="4752528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Erosion </a:t>
            </a:r>
            <a:r>
              <a:rPr lang="en-GB" dirty="0"/>
              <a:t>of leading edge of </a:t>
            </a:r>
            <a:r>
              <a:rPr lang="en-GB" dirty="0" smtClean="0"/>
              <a:t>wind turbine </a:t>
            </a:r>
            <a:r>
              <a:rPr lang="en-GB" dirty="0"/>
              <a:t>blades has been widely reported</a:t>
            </a:r>
          </a:p>
          <a:p>
            <a:r>
              <a:rPr lang="en-GB" dirty="0"/>
              <a:t>Has been observed in even short (~ 5 years) operational life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current situation</a:t>
            </a:r>
          </a:p>
        </p:txBody>
      </p:sp>
    </p:spTree>
    <p:extLst>
      <p:ext uri="{BB962C8B-B14F-4D97-AF65-F5344CB8AC3E}">
        <p14:creationId xmlns:p14="http://schemas.microsoft.com/office/powerpoint/2010/main" val="8226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Industry engagement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Catapult </a:t>
            </a:r>
            <a:r>
              <a:rPr lang="en-GB" dirty="0" smtClean="0"/>
              <a:t>conducted </a:t>
            </a:r>
            <a:r>
              <a:rPr lang="en-GB" dirty="0"/>
              <a:t>extensive industry engagement</a:t>
            </a:r>
          </a:p>
          <a:p>
            <a:r>
              <a:rPr lang="en-GB" dirty="0" smtClean="0"/>
              <a:t>All operators appear </a:t>
            </a:r>
            <a:r>
              <a:rPr lang="en-GB" dirty="0"/>
              <a:t>to be aware of erosion</a:t>
            </a:r>
          </a:p>
          <a:p>
            <a:r>
              <a:rPr lang="en-GB" dirty="0"/>
              <a:t>Variety of strategies for inspection, </a:t>
            </a:r>
            <a:r>
              <a:rPr lang="en-GB" dirty="0" smtClean="0"/>
              <a:t>repair, </a:t>
            </a:r>
            <a:r>
              <a:rPr lang="en-GB" dirty="0"/>
              <a:t>management</a:t>
            </a:r>
          </a:p>
          <a:p>
            <a:r>
              <a:rPr lang="en-GB" dirty="0"/>
              <a:t>A general agreement that there is a lack of understanding </a:t>
            </a:r>
            <a:r>
              <a:rPr lang="en-GB" dirty="0" smtClean="0"/>
              <a:t>of the phenomena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4" descr="https://public-ch3302.files.1drv.com/y3pc-Tr7LafFKyeHudqPUCNAZhUaclhh4qmZjhZzwpYhL8MgjONtuAi8L0IjGSOOEc0R9hNz39NQuoUzWz_lSefnFmxi83jdKiUE-yq6R0ZBwZ7k9sJcw0z7SLpFaV6Gukv/CLIPART_OF_15195_SM.jpg%253Fpsid%253D1?rdrts=13397338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76" y="3798906"/>
            <a:ext cx="2626497" cy="197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4" t="14037" r="5857"/>
          <a:stretch/>
        </p:blipFill>
        <p:spPr>
          <a:xfrm>
            <a:off x="755576" y="4077072"/>
            <a:ext cx="2124902" cy="1414023"/>
          </a:xfrm>
          <a:prstGeom prst="rect">
            <a:avLst/>
          </a:prstGeom>
          <a:effectLst/>
        </p:spPr>
      </p:pic>
      <p:pic>
        <p:nvPicPr>
          <p:cNvPr id="6" name="Picture Placeholder 7"/>
          <p:cNvPicPr>
            <a:picLocks noChangeAspect="1"/>
          </p:cNvPicPr>
          <p:nvPr/>
        </p:nvPicPr>
        <p:blipFill>
          <a:blip r:embed="rId4"/>
          <a:srcRect t="15643" b="15643"/>
          <a:stretch>
            <a:fillRect/>
          </a:stretch>
        </p:blipFill>
        <p:spPr>
          <a:xfrm>
            <a:off x="5697770" y="4077072"/>
            <a:ext cx="2659709" cy="1414023"/>
          </a:xfrm>
          <a:prstGeom prst="rect">
            <a:avLst/>
          </a:prstGeom>
          <a:effectLst/>
        </p:spPr>
      </p:pic>
      <p:sp>
        <p:nvSpPr>
          <p:cNvPr id="7" name="Rectangle 6"/>
          <p:cNvSpPr/>
          <p:nvPr/>
        </p:nvSpPr>
        <p:spPr>
          <a:xfrm>
            <a:off x="8028384" y="6552728"/>
            <a:ext cx="79427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8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7C6"/>
      </a:accent1>
      <a:accent2>
        <a:srgbClr val="60605B"/>
      </a:accent2>
      <a:accent3>
        <a:srgbClr val="939905"/>
      </a:accent3>
      <a:accent4>
        <a:srgbClr val="C6930A"/>
      </a:accent4>
      <a:accent5>
        <a:srgbClr val="EAAF0F"/>
      </a:accent5>
      <a:accent6>
        <a:srgbClr val="F79646"/>
      </a:accent6>
      <a:hlink>
        <a:srgbClr val="0000FF"/>
      </a:hlink>
      <a:folHlink>
        <a:srgbClr val="800080"/>
      </a:folHlink>
    </a:clrScheme>
    <a:fontScheme name="OR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4507</TotalTime>
  <Words>1092</Words>
  <Application>Microsoft Office PowerPoint</Application>
  <PresentationFormat>On-screen Show (4:3)</PresentationFormat>
  <Paragraphs>201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Georgia</vt:lpstr>
      <vt:lpstr>Office Theme</vt:lpstr>
      <vt:lpstr>Blade Erosion Performance Impact</vt:lpstr>
      <vt:lpstr>PowerPoint Presentation</vt:lpstr>
      <vt:lpstr>Introduction to ORE Catapult</vt:lpstr>
      <vt:lpstr>Our Delivery</vt:lpstr>
      <vt:lpstr>Introduction to Blade Erosion</vt:lpstr>
      <vt:lpstr>What is blade erosion?</vt:lpstr>
      <vt:lpstr>What does blade erosion look like?</vt:lpstr>
      <vt:lpstr>The current situation</vt:lpstr>
      <vt:lpstr>Industry engagement</vt:lpstr>
      <vt:lpstr>Cost benefit understanding</vt:lpstr>
      <vt:lpstr>How to quantify cost of energy impact?</vt:lpstr>
      <vt:lpstr>Overview of methodology</vt:lpstr>
      <vt:lpstr>Measurement campaign timeline</vt:lpstr>
      <vt:lpstr>Campaign Motivation and Design</vt:lpstr>
      <vt:lpstr>Test turbine and site</vt:lpstr>
      <vt:lpstr>Sensitivity analysis</vt:lpstr>
      <vt:lpstr>Sensitivity analysis</vt:lpstr>
      <vt:lpstr>Findings</vt:lpstr>
      <vt:lpstr>Results of measurement campaign</vt:lpstr>
      <vt:lpstr>Improved decision making</vt:lpstr>
      <vt:lpstr>Cost benefit understanding</vt:lpstr>
      <vt:lpstr>Progression of erosion</vt:lpstr>
      <vt:lpstr>Linking erosion to performance</vt:lpstr>
      <vt:lpstr>Erosion class and performance loss</vt:lpstr>
      <vt:lpstr>Future work</vt:lpstr>
      <vt:lpstr>Next steps</vt:lpstr>
      <vt:lpstr>Other relevance to O&amp;M</vt:lpstr>
      <vt:lpstr>Wider research</vt:lpstr>
      <vt:lpstr>Wider blade erosion interest</vt:lpstr>
      <vt:lpstr>Questions?</vt:lpstr>
      <vt:lpstr>PowerPoint Presentation</vt:lpstr>
    </vt:vector>
  </TitlesOfParts>
  <Company>Catapult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 Buchan</dc:creator>
  <cp:lastModifiedBy>Owen Murphy</cp:lastModifiedBy>
  <cp:revision>238</cp:revision>
  <cp:lastPrinted>2016-05-09T09:40:16Z</cp:lastPrinted>
  <dcterms:created xsi:type="dcterms:W3CDTF">2014-09-12T09:28:42Z</dcterms:created>
  <dcterms:modified xsi:type="dcterms:W3CDTF">2016-12-12T15:33:33Z</dcterms:modified>
</cp:coreProperties>
</file>